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656832"/>
            <a:ext cx="12191695" cy="201168"/>
          </a:xfrm>
          <a:prstGeom prst="rect">
            <a:avLst/>
          </a:prstGeom>
          <a:solidFill>
            <a:srgbClr val="2ED5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685800"/>
            <a:ext cx="10515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>
                <a:solidFill>
                  <a:srgbClr val="F5B941"/>
                </a:solidFill>
                <a:latin typeface="Arial"/>
              </a:rPr>
              <a:t>BORDERLESS KENYA — Payaza × HACKHOUSE NAIROBI HACKATHON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143000"/>
            <a:ext cx="1060704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200" b="1">
                <a:solidFill>
                  <a:srgbClr val="FFFFFF"/>
                </a:solidFill>
                <a:latin typeface="Arial"/>
              </a:rPr>
              <a:t>PAZAONE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51460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600" b="0">
                <a:solidFill>
                  <a:srgbClr val="2ED58C"/>
                </a:solidFill>
                <a:latin typeface="Arial"/>
              </a:rPr>
              <a:t>One balance. Africa without borders.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3246120"/>
            <a:ext cx="10515600" cy="1051560"/>
          </a:xfrm>
          <a:prstGeom prst="roundRect">
            <a:avLst>
              <a:gd name="adj" fmla="val 6000"/>
            </a:avLst>
          </a:prstGeom>
          <a:solidFill>
            <a:srgbClr val="142E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43000" y="3456432"/>
            <a:ext cx="996696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i="1">
                <a:solidFill>
                  <a:srgbClr val="C9D6EA"/>
                </a:solidFill>
                <a:latin typeface="Arial"/>
              </a:rPr>
              <a:t>“Today, money still knows where the border is.</a:t>
            </a:r>
          </a:p>
          <a:p>
            <a:pPr algn="l">
              <a:lnSpc>
                <a:spcPct val="115000"/>
              </a:lnSpc>
            </a:pPr>
            <a:r>
              <a:rPr sz="2000" b="1" i="1">
                <a:solidFill>
                  <a:srgbClr val="FFFFFF"/>
                </a:solidFill>
                <a:latin typeface="Arial"/>
              </a:rPr>
              <a:t>We want to make the user not care.”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2960" y="4617720"/>
            <a:ext cx="3383280" cy="777240"/>
          </a:xfrm>
          <a:prstGeom prst="roundRect">
            <a:avLst>
              <a:gd name="adj" fmla="val 6000"/>
            </a:avLst>
          </a:prstGeom>
          <a:solidFill>
            <a:srgbClr val="1A3A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2960" y="4736592"/>
            <a:ext cx="33832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1">
                <a:solidFill>
                  <a:srgbClr val="F5B941"/>
                </a:solidFill>
                <a:latin typeface="Arial"/>
              </a:rPr>
              <a:t>PROPOSED MVP</a:t>
            </a:r>
          </a:p>
          <a:p>
            <a:pPr algn="ctr">
              <a:lnSpc>
                <a:spcPct val="100000"/>
              </a:lnSpc>
            </a:pPr>
            <a:r>
              <a:rPr sz="1500" b="1">
                <a:solidFill>
                  <a:srgbClr val="FFFFFF"/>
                </a:solidFill>
                <a:latin typeface="Arial"/>
              </a:rPr>
              <a:t>Nairobi → Kampala · KES → UGX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07408" y="4617720"/>
            <a:ext cx="3383280" cy="777240"/>
          </a:xfrm>
          <a:prstGeom prst="roundRect">
            <a:avLst>
              <a:gd name="adj" fmla="val 6000"/>
            </a:avLst>
          </a:prstGeom>
          <a:solidFill>
            <a:srgbClr val="1A3A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407408" y="4736592"/>
            <a:ext cx="33832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1">
                <a:solidFill>
                  <a:srgbClr val="F5B941"/>
                </a:solidFill>
                <a:latin typeface="Arial"/>
              </a:rPr>
              <a:t>INFRASTRUCTURE</a:t>
            </a:r>
          </a:p>
          <a:p>
            <a:pPr algn="ctr">
              <a:lnSpc>
                <a:spcPct val="100000"/>
              </a:lnSpc>
            </a:pPr>
            <a:r>
              <a:rPr sz="1500" b="1">
                <a:solidFill>
                  <a:srgbClr val="FFFFFF"/>
                </a:solidFill>
                <a:latin typeface="Arial"/>
              </a:rPr>
              <a:t>Payaza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991856" y="4617720"/>
            <a:ext cx="3346704" cy="777240"/>
          </a:xfrm>
          <a:prstGeom prst="roundRect">
            <a:avLst>
              <a:gd name="adj" fmla="val 6000"/>
            </a:avLst>
          </a:prstGeom>
          <a:solidFill>
            <a:srgbClr val="1A3A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991856" y="4736592"/>
            <a:ext cx="3346704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1">
                <a:solidFill>
                  <a:srgbClr val="F5B941"/>
                </a:solidFill>
                <a:latin typeface="Arial"/>
              </a:rPr>
              <a:t>TEAM</a:t>
            </a:r>
          </a:p>
          <a:p>
            <a:pPr algn="ctr">
              <a:lnSpc>
                <a:spcPct val="100000"/>
              </a:lnSpc>
            </a:pPr>
            <a:r>
              <a:rPr sz="1500" b="1">
                <a:solidFill>
                  <a:srgbClr val="FFFFFF"/>
                </a:solidFill>
                <a:latin typeface="Arial"/>
              </a:rPr>
              <a:t>Deborah · Lucy · Amos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2960" y="5806440"/>
            <a:ext cx="105156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>
                <a:solidFill>
                  <a:srgbClr val="8FA3C2"/>
                </a:solidFill>
                <a:latin typeface="Arial"/>
              </a:rPr>
              <a:t>Hackathon Product Submission &amp; Build Plan — a proposed MVP, honestly framed.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48640" y="457200"/>
            <a:ext cx="109728" cy="566928"/>
          </a:xfrm>
          <a:prstGeom prst="rect">
            <a:avLst/>
          </a:prstGeom>
          <a:solidFill>
            <a:srgbClr val="2ED5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402336"/>
            <a:ext cx="9601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2ED58C"/>
                </a:solidFill>
                <a:latin typeface="Arial"/>
              </a:rPr>
              <a:t>THE PROBLEM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658368"/>
            <a:ext cx="100584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FFFFF"/>
                </a:solidFill>
                <a:latin typeface="Arial"/>
              </a:rPr>
              <a:t>Money still knows where the border is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64240" y="457200"/>
            <a:ext cx="64008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400" b="1">
                <a:solidFill>
                  <a:srgbClr val="8FA3C2"/>
                </a:solidFill>
                <a:latin typeface="Arial"/>
              </a:rPr>
              <a:t>02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6446520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>
                <a:solidFill>
                  <a:srgbClr val="8FA3C2"/>
                </a:solidFill>
                <a:latin typeface="Arial"/>
              </a:rPr>
              <a:t>PAZAONE — Borderless Kenya · Payaza × Hackhouse Nairobi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09760" y="6446520"/>
            <a:ext cx="2148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000" b="0">
                <a:solidFill>
                  <a:srgbClr val="8FA3C2"/>
                </a:solidFill>
                <a:latin typeface="Arial"/>
              </a:rPr>
              <a:t>Payaza moves the money.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1417320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0">
                <a:solidFill>
                  <a:srgbClr val="C9D6EA"/>
                </a:solidFill>
                <a:latin typeface="Arial"/>
              </a:rPr>
              <a:t>East African trade doesn't stop because traders don't know what to buy. </a:t>
            </a:r>
            <a:r>
              <a:rPr sz="1700" b="1">
                <a:solidFill>
                  <a:srgbClr val="FFFFFF"/>
                </a:solidFill>
                <a:latin typeface="Arial"/>
              </a:rPr>
              <a:t>It slows down because moving money across borders</a:t>
            </a:r>
            <a:r>
              <a:rPr sz="1700" b="0">
                <a:solidFill>
                  <a:srgbClr val="C9D6EA"/>
                </a:solidFill>
                <a:latin typeface="Arial"/>
              </a:rPr>
              <a:t> introduces currencies, payment rails, fees and settlement uncertainty.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22960" y="2468880"/>
            <a:ext cx="3383280" cy="2286000"/>
          </a:xfrm>
          <a:prstGeom prst="roundRect">
            <a:avLst>
              <a:gd name="adj" fmla="val 6000"/>
            </a:avLst>
          </a:prstGeom>
          <a:solidFill>
            <a:srgbClr val="142E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22960" y="2468880"/>
            <a:ext cx="3383280" cy="82296"/>
          </a:xfrm>
          <a:prstGeom prst="rect">
            <a:avLst/>
          </a:prstGeom>
          <a:solidFill>
            <a:srgbClr val="2ED5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97280" y="2743200"/>
            <a:ext cx="283464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800" b="1">
                <a:solidFill>
                  <a:srgbClr val="FFFFFF"/>
                </a:solidFill>
                <a:latin typeface="Arial"/>
              </a:rPr>
              <a:t>Multiple currencies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97280" y="3310128"/>
            <a:ext cx="2834640" cy="1325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0">
                <a:solidFill>
                  <a:srgbClr val="C9D6EA"/>
                </a:solidFill>
                <a:latin typeface="Arial"/>
              </a:rPr>
              <a:t>A Nairobi trader paying a Kampala supplier must think in KES and UGX — plus FX — before the trade even starts.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434840" y="2468880"/>
            <a:ext cx="3383280" cy="2286000"/>
          </a:xfrm>
          <a:prstGeom prst="roundRect">
            <a:avLst>
              <a:gd name="adj" fmla="val 6000"/>
            </a:avLst>
          </a:prstGeom>
          <a:solidFill>
            <a:srgbClr val="142E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434840" y="2468880"/>
            <a:ext cx="3383280" cy="82296"/>
          </a:xfrm>
          <a:prstGeom prst="rect">
            <a:avLst/>
          </a:prstGeom>
          <a:solidFill>
            <a:srgbClr val="2ED5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709160" y="2743200"/>
            <a:ext cx="283464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800" b="1">
                <a:solidFill>
                  <a:srgbClr val="FFFFFF"/>
                </a:solidFill>
                <a:latin typeface="Arial"/>
              </a:rPr>
              <a:t>Fragmented rails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09160" y="3310128"/>
            <a:ext cx="2834640" cy="1325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0">
                <a:solidFill>
                  <a:srgbClr val="C9D6EA"/>
                </a:solidFill>
                <a:latin typeface="Arial"/>
              </a:rPr>
              <a:t>Payment initiation, settlement status and confirmation are separate concerns on separate systems.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046720" y="2468880"/>
            <a:ext cx="3383280" cy="2286000"/>
          </a:xfrm>
          <a:prstGeom prst="roundRect">
            <a:avLst>
              <a:gd name="adj" fmla="val 6000"/>
            </a:avLst>
          </a:prstGeom>
          <a:solidFill>
            <a:srgbClr val="142E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046720" y="2468880"/>
            <a:ext cx="3383280" cy="82296"/>
          </a:xfrm>
          <a:prstGeom prst="rect">
            <a:avLst/>
          </a:prstGeom>
          <a:solidFill>
            <a:srgbClr val="2ED5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321040" y="2743200"/>
            <a:ext cx="283464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800" b="1">
                <a:solidFill>
                  <a:srgbClr val="FFFFFF"/>
                </a:solidFill>
                <a:latin typeface="Arial"/>
              </a:rPr>
              <a:t>Friction at the worst moment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21040" y="3310128"/>
            <a:ext cx="2834640" cy="1325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0">
                <a:solidFill>
                  <a:srgbClr val="C9D6EA"/>
                </a:solidFill>
                <a:latin typeface="Arial"/>
              </a:rPr>
              <a:t>Complexity peaks exactly where the transaction should be simplest: paying the supplier.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22960" y="5074920"/>
            <a:ext cx="10515600" cy="1051560"/>
          </a:xfrm>
          <a:prstGeom prst="roundRect">
            <a:avLst>
              <a:gd name="adj" fmla="val 6000"/>
            </a:avLst>
          </a:prstGeom>
          <a:solidFill>
            <a:srgbClr val="1A3A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1143000" y="5285232"/>
            <a:ext cx="996696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>
                <a:solidFill>
                  <a:srgbClr val="F5B941"/>
                </a:solidFill>
                <a:latin typeface="Arial"/>
              </a:rPr>
              <a:t>The product question:  </a:t>
            </a:r>
            <a:r>
              <a:rPr sz="1700" b="0">
                <a:solidFill>
                  <a:srgbClr val="FFFFFF"/>
                </a:solidFill>
                <a:latin typeface="Arial"/>
              </a:rPr>
              <a:t>Can a cross-border trade payment feel like one local transaction — while Payaza handles the underlying rails?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48640" y="457200"/>
            <a:ext cx="109728" cy="566928"/>
          </a:xfrm>
          <a:prstGeom prst="rect">
            <a:avLst/>
          </a:prstGeom>
          <a:solidFill>
            <a:srgbClr val="2ED5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402336"/>
            <a:ext cx="9601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2ED58C"/>
                </a:solidFill>
                <a:latin typeface="Arial"/>
              </a:rPr>
              <a:t>TEAM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658368"/>
            <a:ext cx="100584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FFFFF"/>
                </a:solidFill>
                <a:latin typeface="Arial"/>
              </a:rPr>
              <a:t>Three people, clearly accountable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64240" y="457200"/>
            <a:ext cx="64008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400" b="1">
                <a:solidFill>
                  <a:srgbClr val="8FA3C2"/>
                </a:solidFill>
                <a:latin typeface="Arial"/>
              </a:rPr>
              <a:t>03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6446520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>
                <a:solidFill>
                  <a:srgbClr val="8FA3C2"/>
                </a:solidFill>
                <a:latin typeface="Arial"/>
              </a:rPr>
              <a:t>PAZAONE — Borderless Kenya · Payaza × Hackhouse Nairobi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09760" y="6446520"/>
            <a:ext cx="2148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000" b="0">
                <a:solidFill>
                  <a:srgbClr val="8FA3C2"/>
                </a:solidFill>
                <a:latin typeface="Arial"/>
              </a:rPr>
              <a:t>Payaza moves the money.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2960" y="1737360"/>
            <a:ext cx="3383280" cy="3291840"/>
          </a:xfrm>
          <a:prstGeom prst="roundRect">
            <a:avLst>
              <a:gd name="adj" fmla="val 6000"/>
            </a:avLst>
          </a:prstGeom>
          <a:solidFill>
            <a:srgbClr val="142E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965960" y="2057400"/>
            <a:ext cx="1097280" cy="1097280"/>
          </a:xfrm>
          <a:prstGeom prst="ellipse">
            <a:avLst/>
          </a:prstGeom>
          <a:solidFill>
            <a:srgbClr val="2ED5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965960" y="2304288"/>
            <a:ext cx="10972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2400" b="1">
                <a:solidFill>
                  <a:srgbClr val="0B1F3A"/>
                </a:solidFill>
                <a:latin typeface="Arial"/>
              </a:rPr>
              <a:t>DM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97280" y="3337560"/>
            <a:ext cx="28346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0" b="1">
                <a:solidFill>
                  <a:srgbClr val="FFFFFF"/>
                </a:solidFill>
                <a:latin typeface="Arial"/>
              </a:rPr>
              <a:t>DEBORAH MUTUKU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97280" y="3703320"/>
            <a:ext cx="28346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200" b="1">
                <a:solidFill>
                  <a:srgbClr val="2ED58C"/>
                </a:solidFill>
                <a:latin typeface="Arial"/>
              </a:rPr>
              <a:t>FRONTEND DEVELOPER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43000" y="4114800"/>
            <a:ext cx="2743200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2000"/>
              </a:lnSpc>
            </a:pPr>
            <a:r>
              <a:rPr sz="1200" b="0">
                <a:solidFill>
                  <a:srgbClr val="C9D6EA"/>
                </a:solidFill>
                <a:latin typeface="Arial"/>
              </a:rPr>
              <a:t>Owns the PazaOne user interface, transaction flows and the trader experience across MVP screens.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434840" y="1737360"/>
            <a:ext cx="3383280" cy="3291840"/>
          </a:xfrm>
          <a:prstGeom prst="roundRect">
            <a:avLst>
              <a:gd name="adj" fmla="val 6000"/>
            </a:avLst>
          </a:prstGeom>
          <a:solidFill>
            <a:srgbClr val="142E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5577840" y="2057400"/>
            <a:ext cx="1097280" cy="1097280"/>
          </a:xfrm>
          <a:prstGeom prst="ellipse">
            <a:avLst/>
          </a:prstGeom>
          <a:solidFill>
            <a:srgbClr val="2ED5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577840" y="2304288"/>
            <a:ext cx="10972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2400" b="1">
                <a:solidFill>
                  <a:srgbClr val="0B1F3A"/>
                </a:solidFill>
                <a:latin typeface="Arial"/>
              </a:rPr>
              <a:t>LO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709160" y="3337560"/>
            <a:ext cx="28346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0" b="1">
                <a:solidFill>
                  <a:srgbClr val="FFFFFF"/>
                </a:solidFill>
                <a:latin typeface="Arial"/>
              </a:rPr>
              <a:t>LUCY OSWO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709160" y="3703320"/>
            <a:ext cx="28346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200" b="1">
                <a:solidFill>
                  <a:srgbClr val="2ED58C"/>
                </a:solidFill>
                <a:latin typeface="Arial"/>
              </a:rPr>
              <a:t>PRODUCT MANAGER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754880" y="4114800"/>
            <a:ext cx="2743200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2000"/>
              </a:lnSpc>
            </a:pPr>
            <a:r>
              <a:rPr sz="1200" b="0">
                <a:solidFill>
                  <a:srgbClr val="C9D6EA"/>
                </a:solidFill>
                <a:latin typeface="Arial"/>
              </a:rPr>
              <a:t>Owns product strategy, user research, requirements, business model and product direction.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046720" y="1737360"/>
            <a:ext cx="3383280" cy="3291840"/>
          </a:xfrm>
          <a:prstGeom prst="roundRect">
            <a:avLst>
              <a:gd name="adj" fmla="val 6000"/>
            </a:avLst>
          </a:prstGeom>
          <a:solidFill>
            <a:srgbClr val="142E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9189720" y="2057400"/>
            <a:ext cx="1097280" cy="1097280"/>
          </a:xfrm>
          <a:prstGeom prst="ellipse">
            <a:avLst/>
          </a:prstGeom>
          <a:solidFill>
            <a:srgbClr val="2ED5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189720" y="2304288"/>
            <a:ext cx="10972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2400" b="1">
                <a:solidFill>
                  <a:srgbClr val="0B1F3A"/>
                </a:solidFill>
                <a:latin typeface="Arial"/>
              </a:rPr>
              <a:t>AO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21040" y="3337560"/>
            <a:ext cx="28346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0" b="1">
                <a:solidFill>
                  <a:srgbClr val="FFFFFF"/>
                </a:solidFill>
                <a:latin typeface="Arial"/>
              </a:rPr>
              <a:t>AMOS OMWANDO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321040" y="3703320"/>
            <a:ext cx="28346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200" b="1">
                <a:solidFill>
                  <a:srgbClr val="2ED58C"/>
                </a:solidFill>
                <a:latin typeface="Arial"/>
              </a:rPr>
              <a:t>BACKEND DEVELOPER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366760" y="4114800"/>
            <a:ext cx="2743200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2000"/>
              </a:lnSpc>
            </a:pPr>
            <a:r>
              <a:rPr sz="1200" b="0">
                <a:solidFill>
                  <a:srgbClr val="C9D6EA"/>
                </a:solidFill>
                <a:latin typeface="Arial"/>
              </a:rPr>
              <a:t>Owns backend architecture, Payaza integration, transaction processing, database and APIs.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22960" y="5394960"/>
            <a:ext cx="105156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>
                <a:solidFill>
                  <a:srgbClr val="8FA3C2"/>
                </a:solidFill>
                <a:latin typeface="Arial"/>
              </a:rPr>
              <a:t>Every workstream has a single owner — no ambiguity about who delivers what at the demo.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48640" y="457200"/>
            <a:ext cx="109728" cy="566928"/>
          </a:xfrm>
          <a:prstGeom prst="rect">
            <a:avLst/>
          </a:prstGeom>
          <a:solidFill>
            <a:srgbClr val="2ED5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402336"/>
            <a:ext cx="9601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2ED58C"/>
                </a:solidFill>
                <a:latin typeface="Arial"/>
              </a:rPr>
              <a:t>SOLUTION — PROPOSED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658368"/>
            <a:ext cx="100584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FFFFF"/>
                </a:solidFill>
                <a:latin typeface="Arial"/>
              </a:rPr>
              <a:t>PazaOne: a Payaza-powered cross-border transaction layer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64240" y="457200"/>
            <a:ext cx="64008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400" b="1">
                <a:solidFill>
                  <a:srgbClr val="8FA3C2"/>
                </a:solidFill>
                <a:latin typeface="Arial"/>
              </a:rPr>
              <a:t>04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6446520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>
                <a:solidFill>
                  <a:srgbClr val="8FA3C2"/>
                </a:solidFill>
                <a:latin typeface="Arial"/>
              </a:rPr>
              <a:t>PAZAONE — Borderless Kenya · Payaza × Hackhouse Nairobi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09760" y="6446520"/>
            <a:ext cx="2148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000" b="0">
                <a:solidFill>
                  <a:srgbClr val="8FA3C2"/>
                </a:solidFill>
                <a:latin typeface="Arial"/>
              </a:rPr>
              <a:t>Payaza moves the money.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1417320"/>
            <a:ext cx="105156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1">
                <a:solidFill>
                  <a:srgbClr val="FFFFFF"/>
                </a:solidFill>
                <a:latin typeface="Arial"/>
              </a:rPr>
              <a:t>We propose PazaOne </a:t>
            </a:r>
            <a:r>
              <a:rPr sz="1700" b="0">
                <a:solidFill>
                  <a:srgbClr val="C9D6EA"/>
                </a:solidFill>
                <a:latin typeface="Arial"/>
              </a:rPr>
              <a:t>— designed to make EAC trade feel like a local payment. A trader funds an account, picks a destination market, selects a supplier, enters an amount, sees the destination-currency equivalent and fee, attaches a trade or invoice reference — and confirms.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22960" y="2606040"/>
            <a:ext cx="5120640" cy="1554480"/>
          </a:xfrm>
          <a:prstGeom prst="roundRect">
            <a:avLst>
              <a:gd name="adj" fmla="val 6000"/>
            </a:avLst>
          </a:prstGeom>
          <a:solidFill>
            <a:srgbClr val="142E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22960" y="2606040"/>
            <a:ext cx="82296" cy="1554480"/>
          </a:xfrm>
          <a:prstGeom prst="rect">
            <a:avLst/>
          </a:prstGeom>
          <a:solidFill>
            <a:srgbClr val="2ED5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43000" y="2788920"/>
            <a:ext cx="4572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>
                <a:solidFill>
                  <a:srgbClr val="2ED58C"/>
                </a:solidFill>
                <a:latin typeface="Arial"/>
              </a:rPr>
              <a:t>Payaza — INFRASTRUCTURE LAYER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43000" y="3154680"/>
            <a:ext cx="457200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>
                <a:solidFill>
                  <a:srgbClr val="C9D6EA"/>
                </a:solidFill>
                <a:latin typeface="Arial"/>
              </a:rPr>
              <a:t>Would provide the underlying payment and settlement infrastructure: acceptance, checkout, payouts, settlement, webhooks.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17920" y="2606040"/>
            <a:ext cx="5120640" cy="1554480"/>
          </a:xfrm>
          <a:prstGeom prst="roundRect">
            <a:avLst>
              <a:gd name="adj" fmla="val 6000"/>
            </a:avLst>
          </a:prstGeom>
          <a:solidFill>
            <a:srgbClr val="142E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217920" y="2606040"/>
            <a:ext cx="82296" cy="1554480"/>
          </a:xfrm>
          <a:prstGeom prst="rect">
            <a:avLst/>
          </a:prstGeom>
          <a:solidFill>
            <a:srgbClr val="F5B9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37960" y="2788920"/>
            <a:ext cx="4572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>
                <a:solidFill>
                  <a:srgbClr val="F5B941"/>
                </a:solidFill>
                <a:latin typeface="Arial"/>
              </a:rPr>
              <a:t>PAZAONE — EXPERIENCE LAYER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37960" y="3154680"/>
            <a:ext cx="457200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>
                <a:solidFill>
                  <a:srgbClr val="C9D6EA"/>
                </a:solidFill>
                <a:latin typeface="Arial"/>
              </a:rPr>
              <a:t>Would provide the trader-facing experience: unified balance, transaction workflow, trade records and receipts.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" y="4434840"/>
            <a:ext cx="105156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>
                <a:solidFill>
                  <a:srgbClr val="FFFFFF"/>
                </a:solidFill>
                <a:latin typeface="Arial"/>
              </a:rPr>
              <a:t>Core principle: PazaOne is not the money. </a:t>
            </a:r>
            <a:r>
              <a:rPr sz="1600" b="0">
                <a:solidFill>
                  <a:srgbClr val="C9D6EA"/>
                </a:solidFill>
                <a:latin typeface="Arial"/>
              </a:rPr>
              <a:t>It's a product and accounting abstraction over supported fiat currencies — not a cryptocurrency.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22960" y="5029200"/>
            <a:ext cx="10515600" cy="1097280"/>
          </a:xfrm>
          <a:prstGeom prst="roundRect">
            <a:avLst>
              <a:gd name="adj" fmla="val 6000"/>
            </a:avLst>
          </a:prstGeom>
          <a:solidFill>
            <a:srgbClr val="1A3A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143000" y="5212080"/>
            <a:ext cx="996696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>
                <a:solidFill>
                  <a:srgbClr val="F5B941"/>
                </a:solidFill>
                <a:latin typeface="Arial"/>
              </a:rPr>
              <a:t>MVP scope:  </a:t>
            </a:r>
            <a:r>
              <a:rPr sz="1600" b="0">
                <a:solidFill>
                  <a:srgbClr val="FFFFFF"/>
                </a:solidFill>
                <a:latin typeface="Arial"/>
              </a:rPr>
              <a:t>start with one focused corridor — Nairobi → Kampala, KES → UGX. Once the core flow is validated, the same architecture could extend to Tanzania and Rwanda.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48640" y="457200"/>
            <a:ext cx="109728" cy="566928"/>
          </a:xfrm>
          <a:prstGeom prst="rect">
            <a:avLst/>
          </a:prstGeom>
          <a:solidFill>
            <a:srgbClr val="2ED5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402336"/>
            <a:ext cx="9601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2ED58C"/>
                </a:solidFill>
                <a:latin typeface="Arial"/>
              </a:rPr>
              <a:t>WHAT WE WILL DEMONSTRATE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658368"/>
            <a:ext cx="100584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FFFFF"/>
                </a:solidFill>
                <a:latin typeface="Arial"/>
              </a:rPr>
              <a:t>Proposed MVP user flow — one honest transaction journey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64240" y="457200"/>
            <a:ext cx="64008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400" b="1">
                <a:solidFill>
                  <a:srgbClr val="8FA3C2"/>
                </a:solidFill>
                <a:latin typeface="Arial"/>
              </a:rPr>
              <a:t>05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6446520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>
                <a:solidFill>
                  <a:srgbClr val="8FA3C2"/>
                </a:solidFill>
                <a:latin typeface="Arial"/>
              </a:rPr>
              <a:t>PAZAONE — Borderless Kenya · Payaza × Hackhouse Nairobi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09760" y="6446520"/>
            <a:ext cx="2148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000" b="0">
                <a:solidFill>
                  <a:srgbClr val="8FA3C2"/>
                </a:solidFill>
                <a:latin typeface="Arial"/>
              </a:rPr>
              <a:t>Payaza moves the money.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2960" y="1691640"/>
            <a:ext cx="2468880" cy="1920240"/>
          </a:xfrm>
          <a:prstGeom prst="roundRect">
            <a:avLst>
              <a:gd name="adj" fmla="val 6000"/>
            </a:avLst>
          </a:prstGeom>
          <a:solidFill>
            <a:srgbClr val="142E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024128" y="1892808"/>
            <a:ext cx="457200" cy="457200"/>
          </a:xfrm>
          <a:prstGeom prst="ellipse">
            <a:avLst/>
          </a:prstGeom>
          <a:solidFill>
            <a:srgbClr val="2ED5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24128" y="1965960"/>
            <a:ext cx="457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1">
                <a:solidFill>
                  <a:srgbClr val="0B1F3A"/>
                </a:solidFill>
                <a:latin typeface="Arial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4128" y="1546835616000"/>
            <a:ext cx="21031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0" b="0">
                <a:solidFill>
                  <a:srgbClr val="FFFFFF"/>
                </a:solidFill>
                <a:latin typeface="Arial"/>
              </a:rPr>
              <a:t/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24128" y="2468880"/>
            <a:ext cx="210312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50" b="1">
                <a:solidFill>
                  <a:srgbClr val="FFFFFF"/>
                </a:solidFill>
                <a:latin typeface="Arial"/>
              </a:rPr>
              <a:t>Create account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24128" y="2862072"/>
            <a:ext cx="2084831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0">
                <a:solidFill>
                  <a:srgbClr val="C9D6EA"/>
                </a:solidFill>
                <a:latin typeface="Arial"/>
              </a:rPr>
              <a:t>Trader signs up and completes basic onboarding.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502152" y="1691640"/>
            <a:ext cx="2468880" cy="1920240"/>
          </a:xfrm>
          <a:prstGeom prst="roundRect">
            <a:avLst>
              <a:gd name="adj" fmla="val 6000"/>
            </a:avLst>
          </a:prstGeom>
          <a:solidFill>
            <a:srgbClr val="142E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3703320" y="1892808"/>
            <a:ext cx="457200" cy="457200"/>
          </a:xfrm>
          <a:prstGeom prst="ellipse">
            <a:avLst/>
          </a:prstGeom>
          <a:solidFill>
            <a:srgbClr val="2ED5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703320" y="1965960"/>
            <a:ext cx="457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1">
                <a:solidFill>
                  <a:srgbClr val="0B1F3A"/>
                </a:solidFill>
                <a:latin typeface="Arial"/>
              </a:rPr>
              <a:t>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703320" y="1546835616000"/>
            <a:ext cx="21031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0" b="0">
                <a:solidFill>
                  <a:srgbClr val="FFFFFF"/>
                </a:solidFill>
                <a:latin typeface="Arial"/>
              </a:rPr>
              <a:t/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703320" y="2468880"/>
            <a:ext cx="210312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50" b="1">
                <a:solidFill>
                  <a:srgbClr val="FFFFFF"/>
                </a:solidFill>
                <a:latin typeface="Arial"/>
              </a:rPr>
              <a:t>Fund via Payaza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703320" y="2862072"/>
            <a:ext cx="2084831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0">
                <a:solidFill>
                  <a:srgbClr val="C9D6EA"/>
                </a:solidFill>
                <a:latin typeface="Arial"/>
              </a:rPr>
              <a:t>Account topped up through the Payaza-supported collection flow.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181344" y="1691640"/>
            <a:ext cx="2468880" cy="1920240"/>
          </a:xfrm>
          <a:prstGeom prst="roundRect">
            <a:avLst>
              <a:gd name="adj" fmla="val 6000"/>
            </a:avLst>
          </a:prstGeom>
          <a:solidFill>
            <a:srgbClr val="142E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6382512" y="1892808"/>
            <a:ext cx="457200" cy="457200"/>
          </a:xfrm>
          <a:prstGeom prst="ellipse">
            <a:avLst/>
          </a:prstGeom>
          <a:solidFill>
            <a:srgbClr val="2ED5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382512" y="1965960"/>
            <a:ext cx="457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1">
                <a:solidFill>
                  <a:srgbClr val="0B1F3A"/>
                </a:solidFill>
                <a:latin typeface="Arial"/>
              </a:rPr>
              <a:t>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382512" y="1546835616000"/>
            <a:ext cx="21031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0" b="0">
                <a:solidFill>
                  <a:srgbClr val="FFFFFF"/>
                </a:solidFill>
                <a:latin typeface="Arial"/>
              </a:rPr>
              <a:t/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382512" y="2468880"/>
            <a:ext cx="210312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50" b="1">
                <a:solidFill>
                  <a:srgbClr val="FFFFFF"/>
                </a:solidFill>
                <a:latin typeface="Arial"/>
              </a:rPr>
              <a:t>Send to Supplier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382512" y="2862072"/>
            <a:ext cx="2084831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0">
                <a:solidFill>
                  <a:srgbClr val="C9D6EA"/>
                </a:solidFill>
                <a:latin typeface="Arial"/>
              </a:rPr>
              <a:t>Trader selects Uganda and a Kampala supplier.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860536" y="1691640"/>
            <a:ext cx="2468880" cy="1920240"/>
          </a:xfrm>
          <a:prstGeom prst="roundRect">
            <a:avLst>
              <a:gd name="adj" fmla="val 6000"/>
            </a:avLst>
          </a:prstGeom>
          <a:solidFill>
            <a:srgbClr val="142E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9061704" y="1892808"/>
            <a:ext cx="457200" cy="457200"/>
          </a:xfrm>
          <a:prstGeom prst="ellipse">
            <a:avLst/>
          </a:prstGeom>
          <a:solidFill>
            <a:srgbClr val="2ED5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9061704" y="1965960"/>
            <a:ext cx="457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1">
                <a:solidFill>
                  <a:srgbClr val="0B1F3A"/>
                </a:solidFill>
                <a:latin typeface="Arial"/>
              </a:rPr>
              <a:t>4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061704" y="1546835616000"/>
            <a:ext cx="21031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0" b="0">
                <a:solidFill>
                  <a:srgbClr val="FFFFFF"/>
                </a:solidFill>
                <a:latin typeface="Arial"/>
              </a:rPr>
              <a:t/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061704" y="2468880"/>
            <a:ext cx="210312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50" b="1">
                <a:solidFill>
                  <a:srgbClr val="FFFFFF"/>
                </a:solidFill>
                <a:latin typeface="Arial"/>
              </a:rPr>
              <a:t>Enter amount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061704" y="2862072"/>
            <a:ext cx="2084831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0">
                <a:solidFill>
                  <a:srgbClr val="C9D6EA"/>
                </a:solidFill>
                <a:latin typeface="Arial"/>
              </a:rPr>
              <a:t>KES amount entered; trade / invoice reference attached.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822960" y="3840480"/>
            <a:ext cx="2468880" cy="1920240"/>
          </a:xfrm>
          <a:prstGeom prst="roundRect">
            <a:avLst>
              <a:gd name="adj" fmla="val 6000"/>
            </a:avLst>
          </a:prstGeom>
          <a:solidFill>
            <a:srgbClr val="142E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1024128" y="4041648"/>
            <a:ext cx="457200" cy="457200"/>
          </a:xfrm>
          <a:prstGeom prst="ellipse">
            <a:avLst/>
          </a:prstGeom>
          <a:solidFill>
            <a:srgbClr val="2ED5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1024128" y="4114800"/>
            <a:ext cx="457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1">
                <a:solidFill>
                  <a:srgbClr val="0B1F3A"/>
                </a:solidFill>
                <a:latin typeface="Arial"/>
              </a:rPr>
              <a:t>5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24128" y="3511734912000"/>
            <a:ext cx="21031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0" b="0">
                <a:solidFill>
                  <a:srgbClr val="FFFFFF"/>
                </a:solidFill>
                <a:latin typeface="Arial"/>
              </a:rPr>
              <a:t/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24128" y="4617720"/>
            <a:ext cx="210312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50" b="1">
                <a:solidFill>
                  <a:srgbClr val="FFFFFF"/>
                </a:solidFill>
                <a:latin typeface="Arial"/>
              </a:rPr>
              <a:t>Review quote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24128" y="5010912"/>
            <a:ext cx="2084831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0">
                <a:solidFill>
                  <a:srgbClr val="C9D6EA"/>
                </a:solidFill>
                <a:latin typeface="Arial"/>
              </a:rPr>
              <a:t>Expected UGX amount and applicable fee shown before confirmation.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3502152" y="3840480"/>
            <a:ext cx="2468880" cy="1920240"/>
          </a:xfrm>
          <a:prstGeom prst="roundRect">
            <a:avLst>
              <a:gd name="adj" fmla="val 6000"/>
            </a:avLst>
          </a:prstGeom>
          <a:solidFill>
            <a:srgbClr val="142E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3703320" y="4041648"/>
            <a:ext cx="457200" cy="457200"/>
          </a:xfrm>
          <a:prstGeom prst="ellipse">
            <a:avLst/>
          </a:prstGeom>
          <a:solidFill>
            <a:srgbClr val="2ED5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3703320" y="4114800"/>
            <a:ext cx="457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1">
                <a:solidFill>
                  <a:srgbClr val="0B1F3A"/>
                </a:solidFill>
                <a:latin typeface="Arial"/>
              </a:rPr>
              <a:t>6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703320" y="3511734912000"/>
            <a:ext cx="21031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0" b="0">
                <a:solidFill>
                  <a:srgbClr val="FFFFFF"/>
                </a:solidFill>
                <a:latin typeface="Arial"/>
              </a:rPr>
              <a:t/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703320" y="4617720"/>
            <a:ext cx="210312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50" b="1">
                <a:solidFill>
                  <a:srgbClr val="FFFFFF"/>
                </a:solidFill>
                <a:latin typeface="Arial"/>
              </a:rPr>
              <a:t>Confirm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703320" y="5010912"/>
            <a:ext cx="2084831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0">
                <a:solidFill>
                  <a:srgbClr val="C9D6EA"/>
                </a:solidFill>
                <a:latin typeface="Arial"/>
              </a:rPr>
              <a:t>Backend creates the payment intent / transaction.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6181344" y="3840480"/>
            <a:ext cx="2468880" cy="1920240"/>
          </a:xfrm>
          <a:prstGeom prst="roundRect">
            <a:avLst>
              <a:gd name="adj" fmla="val 6000"/>
            </a:avLst>
          </a:prstGeom>
          <a:solidFill>
            <a:srgbClr val="142E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6382512" y="4041648"/>
            <a:ext cx="457200" cy="457200"/>
          </a:xfrm>
          <a:prstGeom prst="ellipse">
            <a:avLst/>
          </a:prstGeom>
          <a:solidFill>
            <a:srgbClr val="2ED5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6382512" y="4114800"/>
            <a:ext cx="457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1">
                <a:solidFill>
                  <a:srgbClr val="0B1F3A"/>
                </a:solidFill>
                <a:latin typeface="Arial"/>
              </a:rPr>
              <a:t>7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382512" y="3511734912000"/>
            <a:ext cx="21031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0" b="0">
                <a:solidFill>
                  <a:srgbClr val="FFFFFF"/>
                </a:solidFill>
                <a:latin typeface="Arial"/>
              </a:rPr>
              <a:t/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382512" y="4617720"/>
            <a:ext cx="210312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50" b="1">
                <a:solidFill>
                  <a:srgbClr val="FFFFFF"/>
                </a:solidFill>
                <a:latin typeface="Arial"/>
              </a:rPr>
              <a:t>Payaza in action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382512" y="5010912"/>
            <a:ext cx="2084831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0">
                <a:solidFill>
                  <a:srgbClr val="C9D6EA"/>
                </a:solidFill>
                <a:latin typeface="Arial"/>
              </a:rPr>
              <a:t>Proposed architecture routes collection, payout and settlement through Payaza rails.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8860536" y="3840480"/>
            <a:ext cx="2468880" cy="1920240"/>
          </a:xfrm>
          <a:prstGeom prst="roundRect">
            <a:avLst>
              <a:gd name="adj" fmla="val 6000"/>
            </a:avLst>
          </a:prstGeom>
          <a:solidFill>
            <a:srgbClr val="142E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9061704" y="4041648"/>
            <a:ext cx="457200" cy="457200"/>
          </a:xfrm>
          <a:prstGeom prst="ellipse">
            <a:avLst/>
          </a:prstGeom>
          <a:solidFill>
            <a:srgbClr val="2ED5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9061704" y="4114800"/>
            <a:ext cx="457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1">
                <a:solidFill>
                  <a:srgbClr val="0B1F3A"/>
                </a:solidFill>
                <a:latin typeface="Arial"/>
              </a:rPr>
              <a:t>8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9061704" y="3511734912000"/>
            <a:ext cx="21031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0" b="0">
                <a:solidFill>
                  <a:srgbClr val="FFFFFF"/>
                </a:solidFill>
                <a:latin typeface="Arial"/>
              </a:rPr>
              <a:t/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9061704" y="4617720"/>
            <a:ext cx="210312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50" b="1">
                <a:solidFill>
                  <a:srgbClr val="FFFFFF"/>
                </a:solidFill>
                <a:latin typeface="Arial"/>
              </a:rPr>
              <a:t>Status &amp; receipt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9061704" y="5010912"/>
            <a:ext cx="2084831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0">
                <a:solidFill>
                  <a:srgbClr val="C9D6EA"/>
                </a:solidFill>
                <a:latin typeface="Arial"/>
              </a:rPr>
              <a:t>Webhook-driven status updates; receipt and history entries for both sides.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822960" y="5989320"/>
            <a:ext cx="10515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0">
                <a:solidFill>
                  <a:srgbClr val="8FA3C2"/>
                </a:solidFill>
                <a:latin typeface="Arial"/>
              </a:rPr>
              <a:t>Ambitious, but honest: the prototype demonstrates the proposed Payaza transaction and status flow — nothing claimed that isn't built.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48640" y="457200"/>
            <a:ext cx="109728" cy="566928"/>
          </a:xfrm>
          <a:prstGeom prst="rect">
            <a:avLst/>
          </a:prstGeom>
          <a:solidFill>
            <a:srgbClr val="2ED5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402336"/>
            <a:ext cx="9601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2ED58C"/>
                </a:solidFill>
                <a:latin typeface="Arial"/>
              </a:rPr>
              <a:t>WHAT WE'RE BUILDING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658368"/>
            <a:ext cx="100584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FFFFF"/>
                </a:solidFill>
                <a:latin typeface="Arial"/>
              </a:rPr>
              <a:t>Core product — what the trader sees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64240" y="457200"/>
            <a:ext cx="64008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400" b="1">
                <a:solidFill>
                  <a:srgbClr val="8FA3C2"/>
                </a:solidFill>
                <a:latin typeface="Arial"/>
              </a:rPr>
              <a:t>06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6446520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>
                <a:solidFill>
                  <a:srgbClr val="8FA3C2"/>
                </a:solidFill>
                <a:latin typeface="Arial"/>
              </a:rPr>
              <a:t>PAZAONE — Borderless Kenya · Payaza × Hackhouse Nairobi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09760" y="6446520"/>
            <a:ext cx="2148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000" b="0">
                <a:solidFill>
                  <a:srgbClr val="8FA3C2"/>
                </a:solidFill>
                <a:latin typeface="Arial"/>
              </a:rPr>
              <a:t>Payaza moves the money.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2960" y="1783080"/>
            <a:ext cx="2468880" cy="1828800"/>
          </a:xfrm>
          <a:prstGeom prst="roundRect">
            <a:avLst>
              <a:gd name="adj" fmla="val 6000"/>
            </a:avLst>
          </a:prstGeom>
          <a:solidFill>
            <a:srgbClr val="142E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22960" y="1783080"/>
            <a:ext cx="2468880" cy="64008"/>
          </a:xfrm>
          <a:prstGeom prst="rect">
            <a:avLst/>
          </a:prstGeom>
          <a:solidFill>
            <a:srgbClr val="2ED5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24128" y="1984248"/>
            <a:ext cx="210312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50" b="1">
                <a:solidFill>
                  <a:srgbClr val="FFFFFF"/>
                </a:solidFill>
                <a:latin typeface="Arial"/>
              </a:rPr>
              <a:t>Unified balance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4128" y="2441448"/>
            <a:ext cx="2084831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100" b="0">
                <a:solidFill>
                  <a:srgbClr val="C9D6EA"/>
                </a:solidFill>
                <a:latin typeface="Arial"/>
              </a:rPr>
              <a:t>One user-facing available balance with currency context shown before every transaction.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502152" y="1783080"/>
            <a:ext cx="2468880" cy="1828800"/>
          </a:xfrm>
          <a:prstGeom prst="roundRect">
            <a:avLst>
              <a:gd name="adj" fmla="val 6000"/>
            </a:avLst>
          </a:prstGeom>
          <a:solidFill>
            <a:srgbClr val="142E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3502152" y="1783080"/>
            <a:ext cx="2468880" cy="64008"/>
          </a:xfrm>
          <a:prstGeom prst="rect">
            <a:avLst/>
          </a:prstGeom>
          <a:solidFill>
            <a:srgbClr val="2ED5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703320" y="1984248"/>
            <a:ext cx="210312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50" b="1">
                <a:solidFill>
                  <a:srgbClr val="FFFFFF"/>
                </a:solidFill>
                <a:latin typeface="Arial"/>
              </a:rPr>
              <a:t>Top up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03320" y="2441448"/>
            <a:ext cx="2084831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100" b="0">
                <a:solidFill>
                  <a:srgbClr val="C9D6EA"/>
                </a:solidFill>
                <a:latin typeface="Arial"/>
              </a:rPr>
              <a:t>Collect funds through Payaza-supported payment methods.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181344" y="1783080"/>
            <a:ext cx="2468880" cy="1828800"/>
          </a:xfrm>
          <a:prstGeom prst="roundRect">
            <a:avLst>
              <a:gd name="adj" fmla="val 6000"/>
            </a:avLst>
          </a:prstGeom>
          <a:solidFill>
            <a:srgbClr val="142E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181344" y="1783080"/>
            <a:ext cx="2468880" cy="64008"/>
          </a:xfrm>
          <a:prstGeom prst="rect">
            <a:avLst/>
          </a:prstGeom>
          <a:solidFill>
            <a:srgbClr val="2ED5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382512" y="1984248"/>
            <a:ext cx="210312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50" b="1">
                <a:solidFill>
                  <a:srgbClr val="FFFFFF"/>
                </a:solidFill>
                <a:latin typeface="Arial"/>
              </a:rPr>
              <a:t>Send cross-border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82512" y="2441448"/>
            <a:ext cx="2084831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100" b="0">
                <a:solidFill>
                  <a:srgbClr val="C9D6EA"/>
                </a:solidFill>
                <a:latin typeface="Arial"/>
              </a:rPr>
              <a:t>Choose Uganda, Tanzania or Rwanda; enter amount; pick recipient.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860536" y="1783080"/>
            <a:ext cx="2468880" cy="1828800"/>
          </a:xfrm>
          <a:prstGeom prst="roundRect">
            <a:avLst>
              <a:gd name="adj" fmla="val 6000"/>
            </a:avLst>
          </a:prstGeom>
          <a:solidFill>
            <a:srgbClr val="142E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860536" y="1783080"/>
            <a:ext cx="2468880" cy="64008"/>
          </a:xfrm>
          <a:prstGeom prst="rect">
            <a:avLst/>
          </a:prstGeom>
          <a:solidFill>
            <a:srgbClr val="2ED5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061704" y="1984248"/>
            <a:ext cx="210312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50" b="1">
                <a:solidFill>
                  <a:srgbClr val="FFFFFF"/>
                </a:solidFill>
                <a:latin typeface="Arial"/>
              </a:rPr>
              <a:t>Quote first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061704" y="2441448"/>
            <a:ext cx="2084831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100" b="0">
                <a:solidFill>
                  <a:srgbClr val="C9D6EA"/>
                </a:solidFill>
                <a:latin typeface="Arial"/>
              </a:rPr>
              <a:t>Source amount, destination amount, fees and transaction reference — always before confirmation.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22960" y="3840480"/>
            <a:ext cx="2468880" cy="1828800"/>
          </a:xfrm>
          <a:prstGeom prst="roundRect">
            <a:avLst>
              <a:gd name="adj" fmla="val 6000"/>
            </a:avLst>
          </a:prstGeom>
          <a:solidFill>
            <a:srgbClr val="142E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22960" y="3840480"/>
            <a:ext cx="2468880" cy="64008"/>
          </a:xfrm>
          <a:prstGeom prst="rect">
            <a:avLst/>
          </a:prstGeom>
          <a:solidFill>
            <a:srgbClr val="2ED5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1024128" y="4041648"/>
            <a:ext cx="210312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50" b="1">
                <a:solidFill>
                  <a:srgbClr val="FFFFFF"/>
                </a:solidFill>
                <a:latin typeface="Arial"/>
              </a:rPr>
              <a:t>Settlement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24128" y="4498848"/>
            <a:ext cx="2084831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100" b="0">
                <a:solidFill>
                  <a:srgbClr val="C9D6EA"/>
                </a:solidFill>
                <a:latin typeface="Arial"/>
              </a:rPr>
              <a:t>Route the transaction through the appropriate Payaza payout / settlement rail.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3502152" y="3840480"/>
            <a:ext cx="2468880" cy="1828800"/>
          </a:xfrm>
          <a:prstGeom prst="roundRect">
            <a:avLst>
              <a:gd name="adj" fmla="val 6000"/>
            </a:avLst>
          </a:prstGeom>
          <a:solidFill>
            <a:srgbClr val="142E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3502152" y="3840480"/>
            <a:ext cx="2468880" cy="64008"/>
          </a:xfrm>
          <a:prstGeom prst="rect">
            <a:avLst/>
          </a:prstGeom>
          <a:solidFill>
            <a:srgbClr val="2ED5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3703320" y="4041648"/>
            <a:ext cx="210312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50" b="1">
                <a:solidFill>
                  <a:srgbClr val="FFFFFF"/>
                </a:solidFill>
                <a:latin typeface="Arial"/>
              </a:rPr>
              <a:t>Trade records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703320" y="4498848"/>
            <a:ext cx="2084831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100" b="0">
                <a:solidFill>
                  <a:srgbClr val="C9D6EA"/>
                </a:solidFill>
                <a:latin typeface="Arial"/>
              </a:rPr>
              <a:t>Attach an invoice or trade reference to every payment.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181344" y="3840480"/>
            <a:ext cx="2468880" cy="1828800"/>
          </a:xfrm>
          <a:prstGeom prst="roundRect">
            <a:avLst>
              <a:gd name="adj" fmla="val 6000"/>
            </a:avLst>
          </a:prstGeom>
          <a:solidFill>
            <a:srgbClr val="142E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6181344" y="3840480"/>
            <a:ext cx="2468880" cy="64008"/>
          </a:xfrm>
          <a:prstGeom prst="rect">
            <a:avLst/>
          </a:prstGeom>
          <a:solidFill>
            <a:srgbClr val="2ED5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382512" y="4041648"/>
            <a:ext cx="210312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50" b="1">
                <a:solidFill>
                  <a:srgbClr val="FFFFFF"/>
                </a:solidFill>
                <a:latin typeface="Arial"/>
              </a:rPr>
              <a:t>Transaction history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382512" y="4498848"/>
            <a:ext cx="2084831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100" b="0">
                <a:solidFill>
                  <a:srgbClr val="C9D6EA"/>
                </a:solidFill>
                <a:latin typeface="Arial"/>
              </a:rPr>
              <a:t>Original amount, destination currency, status and settlement outcome.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8860536" y="3840480"/>
            <a:ext cx="2468880" cy="1828800"/>
          </a:xfrm>
          <a:prstGeom prst="roundRect">
            <a:avLst>
              <a:gd name="adj" fmla="val 6000"/>
            </a:avLst>
          </a:prstGeom>
          <a:solidFill>
            <a:srgbClr val="142E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8860536" y="3840480"/>
            <a:ext cx="2468880" cy="64008"/>
          </a:xfrm>
          <a:prstGeom prst="rect">
            <a:avLst/>
          </a:prstGeom>
          <a:solidFill>
            <a:srgbClr val="F5B9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9061704" y="4041648"/>
            <a:ext cx="210312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50" b="1">
                <a:solidFill>
                  <a:srgbClr val="FFFFFF"/>
                </a:solidFill>
                <a:latin typeface="Arial"/>
              </a:rPr>
              <a:t>Later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061704" y="4498848"/>
            <a:ext cx="2084831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100" b="0">
                <a:solidFill>
                  <a:srgbClr val="C9D6EA"/>
                </a:solidFill>
                <a:latin typeface="Arial"/>
              </a:rPr>
              <a:t>Merchant QR / checkout, recurring supplier payments, collections export, more markets.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48640" y="457200"/>
            <a:ext cx="109728" cy="566928"/>
          </a:xfrm>
          <a:prstGeom prst="rect">
            <a:avLst/>
          </a:prstGeom>
          <a:solidFill>
            <a:srgbClr val="2ED5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402336"/>
            <a:ext cx="9601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2ED58C"/>
                </a:solidFill>
                <a:latin typeface="Arial"/>
              </a:rPr>
              <a:t>PROPOSED ARCHITECTURE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658368"/>
            <a:ext cx="100584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FFFFF"/>
                </a:solidFill>
                <a:latin typeface="Arial"/>
              </a:rPr>
              <a:t>Payaza underneath, PazaOne on top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64240" y="457200"/>
            <a:ext cx="64008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400" b="1">
                <a:solidFill>
                  <a:srgbClr val="8FA3C2"/>
                </a:solidFill>
                <a:latin typeface="Arial"/>
              </a:rPr>
              <a:t>07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6446520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>
                <a:solidFill>
                  <a:srgbClr val="8FA3C2"/>
                </a:solidFill>
                <a:latin typeface="Arial"/>
              </a:rPr>
              <a:t>PAZAONE — Borderless Kenya · Payaza × Hackhouse Nairobi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09760" y="6446520"/>
            <a:ext cx="2148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000" b="0">
                <a:solidFill>
                  <a:srgbClr val="8FA3C2"/>
                </a:solidFill>
                <a:latin typeface="Arial"/>
              </a:rPr>
              <a:t>Payaza moves the money.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023360" y="1463040"/>
            <a:ext cx="4114800" cy="777240"/>
          </a:xfrm>
          <a:prstGeom prst="roundRect">
            <a:avLst>
              <a:gd name="adj" fmla="val 6000"/>
            </a:avLst>
          </a:prstGeom>
          <a:solidFill>
            <a:srgbClr val="142E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023360" y="1463040"/>
            <a:ext cx="4114800" cy="64008"/>
          </a:xfrm>
          <a:prstGeom prst="rect">
            <a:avLst/>
          </a:prstGeom>
          <a:solidFill>
            <a:srgbClr val="F5B9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206240" y="1591056"/>
            <a:ext cx="3749040" cy="5212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0000"/>
              </a:lnSpc>
            </a:pPr>
            <a:r>
              <a:rPr sz="1300" b="1">
                <a:solidFill>
                  <a:srgbClr val="FFFFFF"/>
                </a:solidFill>
                <a:latin typeface="Arial"/>
              </a:rPr>
              <a:t>PAZAONE APP — Web / Mobile Frontend</a:t>
            </a:r>
          </a:p>
          <a:p>
            <a:pPr algn="ctr">
              <a:lnSpc>
                <a:spcPct val="110000"/>
              </a:lnSpc>
            </a:pPr>
            <a:r>
              <a:rPr sz="1050" b="0">
                <a:solidFill>
                  <a:srgbClr val="C9D6EA"/>
                </a:solidFill>
                <a:latin typeface="Arial"/>
              </a:rPr>
              <a:t>Trader-facing UI</a:t>
            </a:r>
          </a:p>
        </p:txBody>
      </p:sp>
      <p:sp>
        <p:nvSpPr>
          <p:cNvPr id="12" name="Down Arrow 11"/>
          <p:cNvSpPr/>
          <p:nvPr/>
        </p:nvSpPr>
        <p:spPr>
          <a:xfrm>
            <a:off x="4846320" y="2286000"/>
            <a:ext cx="274320" cy="274320"/>
          </a:xfrm>
          <a:prstGeom prst="downArrow">
            <a:avLst/>
          </a:prstGeom>
          <a:solidFill>
            <a:srgbClr val="8FA3C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4023360" y="2606040"/>
            <a:ext cx="4114800" cy="868680"/>
          </a:xfrm>
          <a:prstGeom prst="roundRect">
            <a:avLst>
              <a:gd name="adj" fmla="val 6000"/>
            </a:avLst>
          </a:prstGeom>
          <a:solidFill>
            <a:srgbClr val="142E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023360" y="2606040"/>
            <a:ext cx="4114800" cy="64008"/>
          </a:xfrm>
          <a:prstGeom prst="rect">
            <a:avLst/>
          </a:prstGeom>
          <a:solidFill>
            <a:srgbClr val="F5B9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206240" y="2734056"/>
            <a:ext cx="3749040" cy="6126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0000"/>
              </a:lnSpc>
            </a:pPr>
            <a:r>
              <a:rPr sz="1300" b="1">
                <a:solidFill>
                  <a:srgbClr val="FFFFFF"/>
                </a:solidFill>
                <a:latin typeface="Arial"/>
              </a:rPr>
              <a:t>PAZAONE API BACKEND (proposed)</a:t>
            </a:r>
          </a:p>
          <a:p>
            <a:pPr algn="ctr">
              <a:lnSpc>
                <a:spcPct val="110000"/>
              </a:lnSpc>
            </a:pPr>
            <a:r>
              <a:rPr sz="1050" b="0">
                <a:solidFill>
                  <a:srgbClr val="C9D6EA"/>
                </a:solidFill>
                <a:latin typeface="Arial"/>
              </a:rPr>
              <a:t>Auth · Quotes · Transactions · Idempotency</a:t>
            </a:r>
          </a:p>
        </p:txBody>
      </p:sp>
      <p:sp>
        <p:nvSpPr>
          <p:cNvPr id="16" name="Down Arrow 15"/>
          <p:cNvSpPr/>
          <p:nvPr/>
        </p:nvSpPr>
        <p:spPr>
          <a:xfrm>
            <a:off x="3108960" y="3520440"/>
            <a:ext cx="274320" cy="274320"/>
          </a:xfrm>
          <a:prstGeom prst="downArrow">
            <a:avLst/>
          </a:prstGeom>
          <a:solidFill>
            <a:srgbClr val="8FA3C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Down Arrow 16"/>
          <p:cNvSpPr/>
          <p:nvPr/>
        </p:nvSpPr>
        <p:spPr>
          <a:xfrm>
            <a:off x="8778240" y="3520440"/>
            <a:ext cx="274320" cy="274320"/>
          </a:xfrm>
          <a:prstGeom prst="downArrow">
            <a:avLst/>
          </a:prstGeom>
          <a:solidFill>
            <a:srgbClr val="8FA3C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1097280" y="3840480"/>
            <a:ext cx="4023360" cy="914400"/>
          </a:xfrm>
          <a:prstGeom prst="roundRect">
            <a:avLst>
              <a:gd name="adj" fmla="val 6000"/>
            </a:avLst>
          </a:prstGeom>
          <a:solidFill>
            <a:srgbClr val="142E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1097280" y="3840480"/>
            <a:ext cx="4023360" cy="64008"/>
          </a:xfrm>
          <a:prstGeom prst="rect">
            <a:avLst/>
          </a:prstGeom>
          <a:solidFill>
            <a:srgbClr val="F5B9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280160" y="3968496"/>
            <a:ext cx="365760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0000"/>
              </a:lnSpc>
            </a:pPr>
            <a:r>
              <a:rPr sz="1300" b="1">
                <a:solidFill>
                  <a:srgbClr val="FFFFFF"/>
                </a:solidFill>
                <a:latin typeface="Arial"/>
              </a:rPr>
              <a:t>PAZAONE LEDGER DB (proposed)</a:t>
            </a:r>
          </a:p>
          <a:p>
            <a:pPr algn="ctr">
              <a:lnSpc>
                <a:spcPct val="110000"/>
              </a:lnSpc>
            </a:pPr>
            <a:r>
              <a:rPr sz="1050" b="0">
                <a:solidFill>
                  <a:srgbClr val="C9D6EA"/>
                </a:solidFill>
                <a:latin typeface="Arial"/>
              </a:rPr>
              <a:t>users · wallets · balances</a:t>
            </a:r>
          </a:p>
          <a:p>
            <a:pPr algn="ctr">
              <a:lnSpc>
                <a:spcPct val="110000"/>
              </a:lnSpc>
            </a:pPr>
            <a:r>
              <a:rPr sz="1050" b="0">
                <a:solidFill>
                  <a:srgbClr val="C9D6EA"/>
                </a:solidFill>
                <a:latin typeface="Arial"/>
              </a:rPr>
              <a:t>transactions · ledger entries · webhook events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040880" y="3840480"/>
            <a:ext cx="4023360" cy="914400"/>
          </a:xfrm>
          <a:prstGeom prst="roundRect">
            <a:avLst>
              <a:gd name="adj" fmla="val 6000"/>
            </a:avLst>
          </a:prstGeom>
          <a:solidFill>
            <a:srgbClr val="142E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7040880" y="3840480"/>
            <a:ext cx="4023360" cy="64008"/>
          </a:xfrm>
          <a:prstGeom prst="rect">
            <a:avLst/>
          </a:prstGeom>
          <a:solidFill>
            <a:srgbClr val="F5B9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223760" y="3968496"/>
            <a:ext cx="365760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0000"/>
              </a:lnSpc>
            </a:pPr>
            <a:r>
              <a:rPr sz="1300" b="1">
                <a:solidFill>
                  <a:srgbClr val="FFFFFF"/>
                </a:solidFill>
                <a:latin typeface="Arial"/>
              </a:rPr>
              <a:t>Payaza ADAPTER (proposed)</a:t>
            </a:r>
          </a:p>
          <a:p>
            <a:pPr algn="ctr">
              <a:lnSpc>
                <a:spcPct val="110000"/>
              </a:lnSpc>
            </a:pPr>
            <a:r>
              <a:rPr sz="1050" b="0">
                <a:solidFill>
                  <a:srgbClr val="C9D6EA"/>
                </a:solidFill>
                <a:latin typeface="Arial"/>
              </a:rPr>
              <a:t>API client · webhook ingestion</a:t>
            </a:r>
          </a:p>
          <a:p>
            <a:pPr algn="ctr">
              <a:lnSpc>
                <a:spcPct val="110000"/>
              </a:lnSpc>
            </a:pPr>
            <a:r>
              <a:rPr sz="1050" b="0">
                <a:solidFill>
                  <a:srgbClr val="C9D6EA"/>
                </a:solidFill>
                <a:latin typeface="Arial"/>
              </a:rPr>
              <a:t>event IDs + idempotency keys</a:t>
            </a:r>
          </a:p>
        </p:txBody>
      </p:sp>
      <p:sp>
        <p:nvSpPr>
          <p:cNvPr id="24" name="Down Arrow 23"/>
          <p:cNvSpPr/>
          <p:nvPr/>
        </p:nvSpPr>
        <p:spPr>
          <a:xfrm>
            <a:off x="9052560" y="4800600"/>
            <a:ext cx="274320" cy="274320"/>
          </a:xfrm>
          <a:prstGeom prst="downArrow">
            <a:avLst/>
          </a:prstGeom>
          <a:solidFill>
            <a:srgbClr val="8FA3C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7040880" y="5120640"/>
            <a:ext cx="4023360" cy="960120"/>
          </a:xfrm>
          <a:prstGeom prst="roundRect">
            <a:avLst>
              <a:gd name="adj" fmla="val 6000"/>
            </a:avLst>
          </a:prstGeom>
          <a:solidFill>
            <a:srgbClr val="1A3A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223760" y="5248656"/>
            <a:ext cx="3657600" cy="7040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0000"/>
              </a:lnSpc>
            </a:pPr>
            <a:r>
              <a:rPr sz="1300" b="1">
                <a:solidFill>
                  <a:srgbClr val="2ED58C"/>
                </a:solidFill>
                <a:latin typeface="Arial"/>
              </a:rPr>
              <a:t>Payaza</a:t>
            </a:r>
          </a:p>
          <a:p>
            <a:pPr algn="ctr">
              <a:lnSpc>
                <a:spcPct val="110000"/>
              </a:lnSpc>
            </a:pPr>
            <a:r>
              <a:rPr sz="1050" b="0">
                <a:solidFill>
                  <a:srgbClr val="C9D6EA"/>
                </a:solidFill>
                <a:latin typeface="Arial"/>
              </a:rPr>
              <a:t>Checkout · Collections · Multi-currency</a:t>
            </a:r>
          </a:p>
          <a:p>
            <a:pPr algn="ctr">
              <a:lnSpc>
                <a:spcPct val="110000"/>
              </a:lnSpc>
            </a:pPr>
            <a:r>
              <a:rPr sz="1050" b="0">
                <a:solidFill>
                  <a:srgbClr val="C9D6EA"/>
                </a:solidFill>
                <a:latin typeface="Arial"/>
              </a:rPr>
              <a:t>Payouts · Settlement · Webhooks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22960" y="5120640"/>
            <a:ext cx="3383280" cy="685800"/>
          </a:xfrm>
          <a:prstGeom prst="roundRect">
            <a:avLst>
              <a:gd name="adj" fmla="val 6000"/>
            </a:avLst>
          </a:prstGeom>
          <a:solidFill>
            <a:srgbClr val="142E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22960" y="5230368"/>
            <a:ext cx="33832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300" b="1">
                <a:solidFill>
                  <a:srgbClr val="FFFFFF"/>
                </a:solidFill>
                <a:latin typeface="Arial"/>
              </a:rPr>
              <a:t>Kenya  </a:t>
            </a:r>
            <a:r>
              <a:rPr sz="1300" b="1">
                <a:solidFill>
                  <a:srgbClr val="2ED58C"/>
                </a:solidFill>
                <a:latin typeface="Arial"/>
              </a:rPr>
              <a:t>KES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4434840" y="5120640"/>
            <a:ext cx="3383280" cy="685800"/>
          </a:xfrm>
          <a:prstGeom prst="roundRect">
            <a:avLst>
              <a:gd name="adj" fmla="val 6000"/>
            </a:avLst>
          </a:prstGeom>
          <a:solidFill>
            <a:srgbClr val="142E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4434840" y="5230368"/>
            <a:ext cx="33832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300" b="1">
                <a:solidFill>
                  <a:srgbClr val="FFFFFF"/>
                </a:solidFill>
                <a:latin typeface="Arial"/>
              </a:rPr>
              <a:t>Uganda  </a:t>
            </a:r>
            <a:r>
              <a:rPr sz="1300" b="1">
                <a:solidFill>
                  <a:srgbClr val="2ED58C"/>
                </a:solidFill>
                <a:latin typeface="Arial"/>
              </a:rPr>
              <a:t>UGX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8046720" y="5120640"/>
            <a:ext cx="3383280" cy="685800"/>
          </a:xfrm>
          <a:prstGeom prst="roundRect">
            <a:avLst>
              <a:gd name="adj" fmla="val 6000"/>
            </a:avLst>
          </a:prstGeom>
          <a:solidFill>
            <a:srgbClr val="142E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8046720" y="5230368"/>
            <a:ext cx="33832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300" b="1">
                <a:solidFill>
                  <a:srgbClr val="FFFFFF"/>
                </a:solidFill>
                <a:latin typeface="Arial"/>
              </a:rPr>
              <a:t>Tanzania  </a:t>
            </a:r>
            <a:r>
              <a:rPr sz="1300" b="1">
                <a:solidFill>
                  <a:srgbClr val="2ED58C"/>
                </a:solidFill>
                <a:latin typeface="Arial"/>
              </a:rPr>
              <a:t>TZS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22960" y="6035040"/>
            <a:ext cx="10515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>
                <a:solidFill>
                  <a:srgbClr val="8FA3C2"/>
                </a:solidFill>
                <a:latin typeface="Arial"/>
              </a:rPr>
              <a:t>Exact endpoints, request schemas and supported corridor capabilities will be confirmed against Payaza's developer documentation and the team's credentials — not hard-coded from assumptions.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48640" y="457200"/>
            <a:ext cx="109728" cy="566928"/>
          </a:xfrm>
          <a:prstGeom prst="rect">
            <a:avLst/>
          </a:prstGeom>
          <a:solidFill>
            <a:srgbClr val="2ED5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402336"/>
            <a:ext cx="9601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2ED58C"/>
                </a:solidFill>
                <a:latin typeface="Arial"/>
              </a:rPr>
              <a:t>BUILD BLUEPRINT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658368"/>
            <a:ext cx="100584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FFFFF"/>
                </a:solidFill>
                <a:latin typeface="Arial"/>
              </a:rPr>
              <a:t>Database structure &amp; MVP screens — what the team intends to build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64240" y="457200"/>
            <a:ext cx="64008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400" b="1">
                <a:solidFill>
                  <a:srgbClr val="8FA3C2"/>
                </a:solidFill>
                <a:latin typeface="Arial"/>
              </a:rPr>
              <a:t>08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6446520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>
                <a:solidFill>
                  <a:srgbClr val="8FA3C2"/>
                </a:solidFill>
                <a:latin typeface="Arial"/>
              </a:rPr>
              <a:t>PAZAONE — Borderless Kenya · Payaza × Hackhouse Nairobi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09760" y="6446520"/>
            <a:ext cx="2148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000" b="0">
                <a:solidFill>
                  <a:srgbClr val="8FA3C2"/>
                </a:solidFill>
                <a:latin typeface="Arial"/>
              </a:rPr>
              <a:t>Payaza moves the money.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2960" y="1600200"/>
            <a:ext cx="5120640" cy="4297680"/>
          </a:xfrm>
          <a:prstGeom prst="roundRect">
            <a:avLst>
              <a:gd name="adj" fmla="val 6000"/>
            </a:avLst>
          </a:prstGeom>
          <a:solidFill>
            <a:srgbClr val="142E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97280" y="1783080"/>
            <a:ext cx="4572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>
                <a:solidFill>
                  <a:srgbClr val="2ED58C"/>
                </a:solidFill>
                <a:latin typeface="Arial"/>
              </a:rPr>
              <a:t>PROPOSED DATA MODEL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97280" y="2194560"/>
            <a:ext cx="4663440" cy="3566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Aft>
                <a:spcPts val="900"/>
              </a:spcAft>
            </a:pPr>
            <a:r>
              <a:rPr sz="1300" b="1">
                <a:solidFill>
                  <a:srgbClr val="FFFFFF"/>
                </a:solidFill>
                <a:latin typeface="Arial"/>
              </a:rPr>
              <a:t>users — </a:t>
            </a:r>
            <a:r>
              <a:rPr sz="1250" b="0">
                <a:solidFill>
                  <a:srgbClr val="C9D6EA"/>
                </a:solidFill>
                <a:latin typeface="Arial"/>
              </a:rPr>
              <a:t>identity, country, KYC status</a:t>
            </a:r>
          </a:p>
          <a:p>
            <a:pPr algn="l">
              <a:lnSpc>
                <a:spcPct val="105000"/>
              </a:lnSpc>
              <a:spcAft>
                <a:spcPts val="900"/>
              </a:spcAft>
            </a:pPr>
            <a:r>
              <a:rPr sz="1300" b="1">
                <a:solidFill>
                  <a:srgbClr val="FFFFFF"/>
                </a:solidFill>
                <a:latin typeface="Arial"/>
              </a:rPr>
              <a:t>wallets / balances — </a:t>
            </a:r>
            <a:r>
              <a:rPr sz="1250" b="0">
                <a:solidFill>
                  <a:srgbClr val="C9D6EA"/>
                </a:solidFill>
                <a:latin typeface="Arial"/>
              </a:rPr>
              <a:t>unified display + per-currency balances</a:t>
            </a:r>
          </a:p>
          <a:p>
            <a:pPr algn="l">
              <a:lnSpc>
                <a:spcPct val="105000"/>
              </a:lnSpc>
              <a:spcAft>
                <a:spcPts val="900"/>
              </a:spcAft>
            </a:pPr>
            <a:r>
              <a:rPr sz="1300" b="1">
                <a:solidFill>
                  <a:srgbClr val="FFFFFF"/>
                </a:solidFill>
                <a:latin typeface="Arial"/>
              </a:rPr>
              <a:t>transactions — </a:t>
            </a:r>
            <a:r>
              <a:rPr sz="1250" b="0">
                <a:solidFill>
                  <a:srgbClr val="C9D6EA"/>
                </a:solidFill>
                <a:latin typeface="Arial"/>
              </a:rPr>
              <a:t>source/dest amounts, fee, corridor, status, Payaza reference, idempotency key</a:t>
            </a:r>
          </a:p>
          <a:p>
            <a:pPr algn="l">
              <a:lnSpc>
                <a:spcPct val="105000"/>
              </a:lnSpc>
              <a:spcAft>
                <a:spcPts val="900"/>
              </a:spcAft>
            </a:pPr>
            <a:r>
              <a:rPr sz="1300" b="1">
                <a:solidFill>
                  <a:srgbClr val="FFFFFF"/>
                </a:solidFill>
                <a:latin typeface="Arial"/>
              </a:rPr>
              <a:t>recipients — </a:t>
            </a:r>
            <a:r>
              <a:rPr sz="1250" b="0">
                <a:solidFill>
                  <a:srgbClr val="C9D6EA"/>
                </a:solidFill>
                <a:latin typeface="Arial"/>
              </a:rPr>
              <a:t>supplier payout identifiers</a:t>
            </a:r>
          </a:p>
          <a:p>
            <a:pPr algn="l">
              <a:lnSpc>
                <a:spcPct val="105000"/>
              </a:lnSpc>
              <a:spcAft>
                <a:spcPts val="900"/>
              </a:spcAft>
            </a:pPr>
            <a:r>
              <a:rPr sz="1300" b="1">
                <a:solidFill>
                  <a:srgbClr val="FFFFFF"/>
                </a:solidFill>
                <a:latin typeface="Arial"/>
              </a:rPr>
              <a:t>trade_orders — </a:t>
            </a:r>
            <a:r>
              <a:rPr sz="1250" b="0">
                <a:solidFill>
                  <a:srgbClr val="C9D6EA"/>
                </a:solidFill>
                <a:latin typeface="Arial"/>
              </a:rPr>
              <a:t>invoice / trade references linked to transactions</a:t>
            </a:r>
          </a:p>
          <a:p>
            <a:pPr algn="l">
              <a:lnSpc>
                <a:spcPct val="105000"/>
              </a:lnSpc>
              <a:spcAft>
                <a:spcPts val="900"/>
              </a:spcAft>
            </a:pPr>
            <a:r>
              <a:rPr sz="1300" b="1">
                <a:solidFill>
                  <a:srgbClr val="FFFFFF"/>
                </a:solidFill>
                <a:latin typeface="Arial"/>
              </a:rPr>
              <a:t>webhook_events — </a:t>
            </a:r>
            <a:r>
              <a:rPr sz="1250" b="0">
                <a:solidFill>
                  <a:srgbClr val="C9D6EA"/>
                </a:solidFill>
                <a:latin typeface="Arial"/>
              </a:rPr>
              <a:t>provider events, dedupe, payloads</a:t>
            </a:r>
          </a:p>
          <a:p>
            <a:pPr algn="l">
              <a:lnSpc>
                <a:spcPct val="105000"/>
              </a:lnSpc>
              <a:spcAft>
                <a:spcPts val="900"/>
              </a:spcAft>
            </a:pPr>
            <a:r>
              <a:rPr sz="1300" b="1">
                <a:solidFill>
                  <a:srgbClr val="FFFFFF"/>
                </a:solidFill>
                <a:latin typeface="Arial"/>
              </a:rPr>
              <a:t>ledger_entries — </a:t>
            </a:r>
            <a:r>
              <a:rPr sz="1250" b="0">
                <a:solidFill>
                  <a:srgbClr val="C9D6EA"/>
                </a:solidFill>
                <a:latin typeface="Arial"/>
              </a:rPr>
              <a:t>double-entry record of every movement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17920" y="1600200"/>
            <a:ext cx="5120640" cy="4297680"/>
          </a:xfrm>
          <a:prstGeom prst="roundRect">
            <a:avLst>
              <a:gd name="adj" fmla="val 6000"/>
            </a:avLst>
          </a:prstGeom>
          <a:solidFill>
            <a:srgbClr val="142E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92240" y="1783080"/>
            <a:ext cx="4572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>
                <a:solidFill>
                  <a:srgbClr val="F5B941"/>
                </a:solidFill>
                <a:latin typeface="Arial"/>
              </a:rPr>
              <a:t>10 MVP SCREENS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92240" y="2194560"/>
            <a:ext cx="4663440" cy="3566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Aft>
                <a:spcPts val="550"/>
              </a:spcAft>
            </a:pPr>
            <a:r>
              <a:rPr sz="1200" b="0">
                <a:solidFill>
                  <a:srgbClr val="C9D6EA"/>
                </a:solidFill>
                <a:latin typeface="Arial"/>
              </a:rPr>
              <a:t>01  Landing / Login — value proposition, sign in, create account</a:t>
            </a:r>
          </a:p>
          <a:p>
            <a:pPr algn="l">
              <a:lnSpc>
                <a:spcPct val="105000"/>
              </a:lnSpc>
              <a:spcAft>
                <a:spcPts val="550"/>
              </a:spcAft>
            </a:pPr>
            <a:r>
              <a:rPr sz="1200" b="0">
                <a:solidFill>
                  <a:srgbClr val="C9D6EA"/>
                </a:solidFill>
                <a:latin typeface="Arial"/>
              </a:rPr>
              <a:t>02  Onboarding — name, phone/email, country, verification</a:t>
            </a:r>
          </a:p>
          <a:p>
            <a:pPr algn="l">
              <a:lnSpc>
                <a:spcPct val="105000"/>
              </a:lnSpc>
              <a:spcAft>
                <a:spcPts val="550"/>
              </a:spcAft>
            </a:pPr>
            <a:r>
              <a:rPr sz="1200" b="0">
                <a:solidFill>
                  <a:srgbClr val="C9D6EA"/>
                </a:solidFill>
                <a:latin typeface="Arial"/>
              </a:rPr>
              <a:t>03  Home — PazaOne balance + quick actions: Top Up, Send, Pay, Receive</a:t>
            </a:r>
          </a:p>
          <a:p>
            <a:pPr algn="l">
              <a:lnSpc>
                <a:spcPct val="105000"/>
              </a:lnSpc>
              <a:spcAft>
                <a:spcPts val="550"/>
              </a:spcAft>
            </a:pPr>
            <a:r>
              <a:rPr sz="1200" b="0">
                <a:solidFill>
                  <a:srgbClr val="C9D6EA"/>
                </a:solidFill>
                <a:latin typeface="Arial"/>
              </a:rPr>
              <a:t>04  Top Up — amount + currency → Payaza checkout → success/failure</a:t>
            </a:r>
          </a:p>
          <a:p>
            <a:pPr algn="l">
              <a:lnSpc>
                <a:spcPct val="105000"/>
              </a:lnSpc>
              <a:spcAft>
                <a:spcPts val="550"/>
              </a:spcAft>
            </a:pPr>
            <a:r>
              <a:rPr sz="1200" b="0">
                <a:solidFill>
                  <a:srgbClr val="C9D6EA"/>
                </a:solidFill>
                <a:latin typeface="Arial"/>
              </a:rPr>
              <a:t>05  Send — country → recipient → amount → quote</a:t>
            </a:r>
          </a:p>
          <a:p>
            <a:pPr algn="l">
              <a:lnSpc>
                <a:spcPct val="105000"/>
              </a:lnSpc>
              <a:spcAft>
                <a:spcPts val="550"/>
              </a:spcAft>
            </a:pPr>
            <a:r>
              <a:rPr sz="1200" b="0">
                <a:solidFill>
                  <a:srgbClr val="C9D6EA"/>
                </a:solidFill>
                <a:latin typeface="Arial"/>
              </a:rPr>
              <a:t>06  Payment Review — amounts, fee, recipient, trade reference</a:t>
            </a:r>
          </a:p>
          <a:p>
            <a:pPr algn="l">
              <a:lnSpc>
                <a:spcPct val="105000"/>
              </a:lnSpc>
              <a:spcAft>
                <a:spcPts val="550"/>
              </a:spcAft>
            </a:pPr>
            <a:r>
              <a:rPr sz="1200" b="0">
                <a:solidFill>
                  <a:srgbClr val="C9D6EA"/>
                </a:solidFill>
                <a:latin typeface="Arial"/>
              </a:rPr>
              <a:t>07  Processing — initiated → processing → settlement → completed</a:t>
            </a:r>
          </a:p>
          <a:p>
            <a:pPr algn="l">
              <a:lnSpc>
                <a:spcPct val="105000"/>
              </a:lnSpc>
              <a:spcAft>
                <a:spcPts val="550"/>
              </a:spcAft>
            </a:pPr>
            <a:r>
              <a:rPr sz="1200" b="0">
                <a:solidFill>
                  <a:srgbClr val="C9D6EA"/>
                </a:solidFill>
                <a:latin typeface="Arial"/>
              </a:rPr>
              <a:t>08  Receipt — amounts, reference, timestamp, settlement status</a:t>
            </a:r>
          </a:p>
          <a:p>
            <a:pPr algn="l">
              <a:lnSpc>
                <a:spcPct val="105000"/>
              </a:lnSpc>
              <a:spcAft>
                <a:spcPts val="550"/>
              </a:spcAft>
            </a:pPr>
            <a:r>
              <a:rPr sz="1200" b="0">
                <a:solidFill>
                  <a:srgbClr val="C9D6EA"/>
                </a:solidFill>
                <a:latin typeface="Arial"/>
              </a:rPr>
              <a:t>09  Transactions — filters: sent, received, pending, completed</a:t>
            </a:r>
          </a:p>
          <a:p>
            <a:pPr algn="l">
              <a:lnSpc>
                <a:spcPct val="105000"/>
              </a:lnSpc>
              <a:spcAft>
                <a:spcPts val="550"/>
              </a:spcAft>
            </a:pPr>
            <a:r>
              <a:rPr sz="1200" b="0">
                <a:solidFill>
                  <a:srgbClr val="C9D6EA"/>
                </a:solidFill>
                <a:latin typeface="Arial"/>
              </a:rPr>
              <a:t>10  Trade Detail — invoice reference, supplier, country, settlement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48640" y="457200"/>
            <a:ext cx="109728" cy="566928"/>
          </a:xfrm>
          <a:prstGeom prst="rect">
            <a:avLst/>
          </a:prstGeom>
          <a:solidFill>
            <a:srgbClr val="2ED5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402336"/>
            <a:ext cx="9601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2ED58C"/>
                </a:solidFill>
                <a:latin typeface="Arial"/>
              </a:rPr>
              <a:t>BUSINESS MODEL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658368"/>
            <a:ext cx="100584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FFFFF"/>
                </a:solidFill>
                <a:latin typeface="Arial"/>
              </a:rPr>
              <a:t>Monetize the transaction, not the trader's patience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64240" y="457200"/>
            <a:ext cx="64008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400" b="1">
                <a:solidFill>
                  <a:srgbClr val="8FA3C2"/>
                </a:solidFill>
                <a:latin typeface="Arial"/>
              </a:rPr>
              <a:t>09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6446520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>
                <a:solidFill>
                  <a:srgbClr val="8FA3C2"/>
                </a:solidFill>
                <a:latin typeface="Arial"/>
              </a:rPr>
              <a:t>PAZAONE — Borderless Kenya · Payaza × Hackhouse Nairobi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09760" y="6446520"/>
            <a:ext cx="2148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000" b="0">
                <a:solidFill>
                  <a:srgbClr val="8FA3C2"/>
                </a:solidFill>
                <a:latin typeface="Arial"/>
              </a:rPr>
              <a:t>Payaza moves the money.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2960" y="1783080"/>
            <a:ext cx="3383280" cy="2286000"/>
          </a:xfrm>
          <a:prstGeom prst="roundRect">
            <a:avLst>
              <a:gd name="adj" fmla="val 6000"/>
            </a:avLst>
          </a:prstGeom>
          <a:solidFill>
            <a:srgbClr val="142E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22960" y="1783080"/>
            <a:ext cx="3383280" cy="82296"/>
          </a:xfrm>
          <a:prstGeom prst="rect">
            <a:avLst/>
          </a:prstGeom>
          <a:solidFill>
            <a:srgbClr val="2ED5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97280" y="2057400"/>
            <a:ext cx="283464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1">
                <a:solidFill>
                  <a:srgbClr val="FFFFFF"/>
                </a:solidFill>
                <a:latin typeface="Arial"/>
              </a:rPr>
              <a:t>Primary — per-transaction fee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97280" y="2834640"/>
            <a:ext cx="283464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C9D6EA"/>
                </a:solidFill>
                <a:latin typeface="Arial"/>
              </a:rPr>
              <a:t>Transparent service fee on cross-border payments, aligned with Payaza's underlying costs and commercial terms.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434840" y="1783080"/>
            <a:ext cx="3383280" cy="2286000"/>
          </a:xfrm>
          <a:prstGeom prst="roundRect">
            <a:avLst>
              <a:gd name="adj" fmla="val 6000"/>
            </a:avLst>
          </a:prstGeom>
          <a:solidFill>
            <a:srgbClr val="142E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434840" y="1783080"/>
            <a:ext cx="3383280" cy="82296"/>
          </a:xfrm>
          <a:prstGeom prst="rect">
            <a:avLst/>
          </a:prstGeom>
          <a:solidFill>
            <a:srgbClr val="2ED5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709160" y="2057400"/>
            <a:ext cx="283464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1">
                <a:solidFill>
                  <a:srgbClr val="FFFFFF"/>
                </a:solidFill>
                <a:latin typeface="Arial"/>
              </a:rPr>
              <a:t>SME tier — monthly plan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709160" y="2834640"/>
            <a:ext cx="283464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C9D6EA"/>
                </a:solidFill>
                <a:latin typeface="Arial"/>
              </a:rPr>
              <a:t>For frequent traders: supplier management, invoice references, transaction history and support.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046720" y="1783080"/>
            <a:ext cx="3383280" cy="2286000"/>
          </a:xfrm>
          <a:prstGeom prst="roundRect">
            <a:avLst>
              <a:gd name="adj" fmla="val 6000"/>
            </a:avLst>
          </a:prstGeom>
          <a:solidFill>
            <a:srgbClr val="142E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046720" y="1783080"/>
            <a:ext cx="3383280" cy="82296"/>
          </a:xfrm>
          <a:prstGeom prst="rect">
            <a:avLst/>
          </a:prstGeom>
          <a:solidFill>
            <a:srgbClr val="2ED5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21040" y="2057400"/>
            <a:ext cx="283464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1">
                <a:solidFill>
                  <a:srgbClr val="FFFFFF"/>
                </a:solidFill>
                <a:latin typeface="Arial"/>
              </a:rPr>
              <a:t>Future — merchant surfaces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21040" y="2834640"/>
            <a:ext cx="283464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C9D6EA"/>
                </a:solidFill>
                <a:latin typeface="Arial"/>
              </a:rPr>
              <a:t>Merchant checkout, exporter collections, merchant APIs and embedded flows.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22960" y="4434840"/>
            <a:ext cx="10515600" cy="1051560"/>
          </a:xfrm>
          <a:prstGeom prst="roundRect">
            <a:avLst>
              <a:gd name="adj" fmla="val 6000"/>
            </a:avLst>
          </a:prstGeom>
          <a:solidFill>
            <a:srgbClr val="1A3A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143000" y="4645152"/>
            <a:ext cx="996696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1">
                <a:solidFill>
                  <a:srgbClr val="F5B941"/>
                </a:solidFill>
                <a:latin typeface="Arial"/>
              </a:rPr>
              <a:t>Important:  </a:t>
            </a:r>
            <a:r>
              <a:rPr sz="1500" b="0">
                <a:solidFill>
                  <a:srgbClr val="FFFFFF"/>
                </a:solidFill>
                <a:latin typeface="Arial"/>
              </a:rPr>
              <a:t>we will not promise a fixed FX spread or fee until Payaza's live commercial and API terms are confirmed.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48640" y="457200"/>
            <a:ext cx="109728" cy="566928"/>
          </a:xfrm>
          <a:prstGeom prst="rect">
            <a:avLst/>
          </a:prstGeom>
          <a:solidFill>
            <a:srgbClr val="2ED5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402336"/>
            <a:ext cx="9601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2ED58C"/>
                </a:solidFill>
                <a:latin typeface="Arial"/>
              </a:rPr>
              <a:t>FIT &amp; FEASIBILITY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658368"/>
            <a:ext cx="100584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FFFFF"/>
                </a:solidFill>
                <a:latin typeface="Arial"/>
              </a:rPr>
              <a:t>Why Payaza — and why this is buildable this weekend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64240" y="457200"/>
            <a:ext cx="64008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400" b="1">
                <a:solidFill>
                  <a:srgbClr val="8FA3C2"/>
                </a:solidFill>
                <a:latin typeface="Arial"/>
              </a:rPr>
              <a:t>10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6446520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>
                <a:solidFill>
                  <a:srgbClr val="8FA3C2"/>
                </a:solidFill>
                <a:latin typeface="Arial"/>
              </a:rPr>
              <a:t>PAZAONE — Borderless Kenya · Payaza × Hackhouse Nairobi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09760" y="6446520"/>
            <a:ext cx="2148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000" b="0">
                <a:solidFill>
                  <a:srgbClr val="8FA3C2"/>
                </a:solidFill>
                <a:latin typeface="Arial"/>
              </a:rPr>
              <a:t>Payaza moves the money.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2960" y="1600200"/>
            <a:ext cx="5120640" cy="4114800"/>
          </a:xfrm>
          <a:prstGeom prst="roundRect">
            <a:avLst>
              <a:gd name="adj" fmla="val 6000"/>
            </a:avLst>
          </a:prstGeom>
          <a:solidFill>
            <a:srgbClr val="142E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97280" y="1783080"/>
            <a:ext cx="4572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>
                <a:solidFill>
                  <a:srgbClr val="2ED58C"/>
                </a:solidFill>
                <a:latin typeface="Arial"/>
              </a:rPr>
              <a:t>WHY Payaza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97280" y="2194560"/>
            <a:ext cx="4663440" cy="3291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Aft>
                <a:spcPts val="1000"/>
              </a:spcAft>
            </a:pPr>
            <a:r>
              <a:rPr sz="1300" b="1">
                <a:solidFill>
                  <a:srgbClr val="2ED58C"/>
                </a:solidFill>
                <a:latin typeface="Arial"/>
              </a:rPr>
              <a:t>▸  </a:t>
            </a:r>
            <a:r>
              <a:rPr sz="1300" b="1">
                <a:solidFill>
                  <a:srgbClr val="FFFFFF"/>
                </a:solidFill>
                <a:latin typeface="Arial"/>
              </a:rPr>
              <a:t>Deliberately built on Payaza, </a:t>
            </a:r>
            <a:r>
              <a:rPr sz="1300" b="0">
                <a:solidFill>
                  <a:srgbClr val="C9D6EA"/>
                </a:solidFill>
                <a:latin typeface="Arial"/>
              </a:rPr>
              <a:t>not around a replacement rail.</a:t>
            </a:r>
          </a:p>
          <a:p>
            <a:pPr algn="l">
              <a:lnSpc>
                <a:spcPct val="105000"/>
              </a:lnSpc>
              <a:spcAft>
                <a:spcPts val="1000"/>
              </a:spcAft>
            </a:pPr>
            <a:r>
              <a:rPr sz="1300" b="1">
                <a:solidFill>
                  <a:srgbClr val="2ED58C"/>
                </a:solidFill>
                <a:latin typeface="Arial"/>
              </a:rPr>
              <a:t>▸  </a:t>
            </a:r>
            <a:r>
              <a:rPr sz="1300" b="1">
                <a:solidFill>
                  <a:srgbClr val="FFFFFF"/>
                </a:solidFill>
                <a:latin typeface="Arial"/>
              </a:rPr>
              <a:t>Documented capabilities: </a:t>
            </a:r>
            <a:r>
              <a:rPr sz="1300" b="0">
                <a:solidFill>
                  <a:srgbClr val="C9D6EA"/>
                </a:solidFill>
                <a:latin typeface="Arial"/>
              </a:rPr>
              <a:t>cards, bank transfers, mobile money, wallets, web checkout, payouts, transfers, sub-accounts, webhooks.</a:t>
            </a:r>
          </a:p>
          <a:p>
            <a:pPr algn="l">
              <a:lnSpc>
                <a:spcPct val="105000"/>
              </a:lnSpc>
              <a:spcAft>
                <a:spcPts val="1000"/>
              </a:spcAft>
            </a:pPr>
            <a:r>
              <a:rPr sz="1300" b="1">
                <a:solidFill>
                  <a:srgbClr val="2ED58C"/>
                </a:solidFill>
                <a:latin typeface="Arial"/>
              </a:rPr>
              <a:t>▸  </a:t>
            </a:r>
            <a:r>
              <a:rPr sz="1300" b="1">
                <a:solidFill>
                  <a:srgbClr val="FFFFFF"/>
                </a:solidFill>
                <a:latin typeface="Arial"/>
              </a:rPr>
              <a:t>Hackathon calls out </a:t>
            </a:r>
            <a:r>
              <a:rPr sz="1300" b="0">
                <a:solidFill>
                  <a:srgbClr val="C9D6EA"/>
                </a:solidFill>
                <a:latin typeface="Arial"/>
              </a:rPr>
              <a:t>checkout, settlement and multi-currency as the infrastructure to build on.</a:t>
            </a:r>
          </a:p>
          <a:p>
            <a:pPr algn="l">
              <a:lnSpc>
                <a:spcPct val="105000"/>
              </a:lnSpc>
              <a:spcAft>
                <a:spcPts val="1000"/>
              </a:spcAft>
            </a:pPr>
            <a:r>
              <a:rPr sz="1300" b="1">
                <a:solidFill>
                  <a:srgbClr val="2ED58C"/>
                </a:solidFill>
                <a:latin typeface="Arial"/>
              </a:rPr>
              <a:t>▸  </a:t>
            </a:r>
            <a:r>
              <a:rPr sz="1300" b="1">
                <a:solidFill>
                  <a:srgbClr val="FFFFFF"/>
                </a:solidFill>
                <a:latin typeface="Arial"/>
              </a:rPr>
              <a:t>Fit: </a:t>
            </a:r>
            <a:r>
              <a:rPr sz="1300" b="0">
                <a:solidFill>
                  <a:srgbClr val="C9D6EA"/>
                </a:solidFill>
                <a:latin typeface="Arial"/>
              </a:rPr>
              <a:t>Payaza provides the rails; PazaOne provides the borderless user experience.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17920" y="1600200"/>
            <a:ext cx="5120640" cy="4114800"/>
          </a:xfrm>
          <a:prstGeom prst="roundRect">
            <a:avLst>
              <a:gd name="adj" fmla="val 6000"/>
            </a:avLst>
          </a:prstGeom>
          <a:solidFill>
            <a:srgbClr val="142E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92240" y="1783080"/>
            <a:ext cx="4572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>
                <a:solidFill>
                  <a:srgbClr val="F5B941"/>
                </a:solidFill>
                <a:latin typeface="Arial"/>
              </a:rPr>
              <a:t>FEASIBILITY &amp; PILOT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92240" y="2194560"/>
            <a:ext cx="4663440" cy="3291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Aft>
                <a:spcPts val="1000"/>
              </a:spcAft>
            </a:pPr>
            <a:r>
              <a:rPr sz="1300" b="1">
                <a:solidFill>
                  <a:srgbClr val="2ED58C"/>
                </a:solidFill>
                <a:latin typeface="Arial"/>
              </a:rPr>
              <a:t>▸  </a:t>
            </a:r>
            <a:r>
              <a:rPr sz="1300" b="1">
                <a:solidFill>
                  <a:srgbClr val="FFFFFF"/>
                </a:solidFill>
                <a:latin typeface="Arial"/>
              </a:rPr>
              <a:t>One corridor: </a:t>
            </a:r>
            <a:r>
              <a:rPr sz="1300" b="0">
                <a:solidFill>
                  <a:srgbClr val="C9D6EA"/>
                </a:solidFill>
                <a:latin typeface="Arial"/>
              </a:rPr>
              <a:t>Nairobi → Kampala, KES → UGX. Done extremely well.</a:t>
            </a:r>
          </a:p>
          <a:p>
            <a:pPr algn="l">
              <a:lnSpc>
                <a:spcPct val="105000"/>
              </a:lnSpc>
              <a:spcAft>
                <a:spcPts val="1000"/>
              </a:spcAft>
            </a:pPr>
            <a:r>
              <a:rPr sz="1300" b="1">
                <a:solidFill>
                  <a:srgbClr val="2ED58C"/>
                </a:solidFill>
                <a:latin typeface="Arial"/>
              </a:rPr>
              <a:t>▸  </a:t>
            </a:r>
            <a:r>
              <a:rPr sz="1300" b="1">
                <a:solidFill>
                  <a:srgbClr val="FFFFFF"/>
                </a:solidFill>
                <a:latin typeface="Arial"/>
              </a:rPr>
              <a:t>Sandbox-first: </a:t>
            </a:r>
            <a:r>
              <a:rPr sz="1300" b="0">
                <a:solidFill>
                  <a:srgbClr val="C9D6EA"/>
                </a:solidFill>
                <a:latin typeface="Arial"/>
              </a:rPr>
              <a:t>use Payaza test capabilities where available.</a:t>
            </a:r>
          </a:p>
          <a:p>
            <a:pPr algn="l">
              <a:lnSpc>
                <a:spcPct val="105000"/>
              </a:lnSpc>
              <a:spcAft>
                <a:spcPts val="1000"/>
              </a:spcAft>
            </a:pPr>
            <a:r>
              <a:rPr sz="1300" b="1">
                <a:solidFill>
                  <a:srgbClr val="2ED58C"/>
                </a:solidFill>
                <a:latin typeface="Arial"/>
              </a:rPr>
              <a:t>▸  </a:t>
            </a:r>
            <a:r>
              <a:rPr sz="1300" b="1">
                <a:solidFill>
                  <a:srgbClr val="FFFFFF"/>
                </a:solidFill>
                <a:latin typeface="Arial"/>
              </a:rPr>
              <a:t>Own the ledger </a:t>
            </a:r>
            <a:r>
              <a:rPr sz="1300" b="0">
                <a:solidFill>
                  <a:srgbClr val="C9D6EA"/>
                </a:solidFill>
                <a:latin typeface="Arial"/>
              </a:rPr>
              <a:t>and transaction state machine.</a:t>
            </a:r>
          </a:p>
          <a:p>
            <a:pPr algn="l">
              <a:lnSpc>
                <a:spcPct val="105000"/>
              </a:lnSpc>
              <a:spcAft>
                <a:spcPts val="1000"/>
              </a:spcAft>
            </a:pPr>
            <a:r>
              <a:rPr sz="1300" b="1">
                <a:solidFill>
                  <a:srgbClr val="2ED58C"/>
                </a:solidFill>
                <a:latin typeface="Arial"/>
              </a:rPr>
              <a:t>▸  </a:t>
            </a:r>
            <a:r>
              <a:rPr sz="1300" b="1">
                <a:solidFill>
                  <a:srgbClr val="FFFFFF"/>
                </a:solidFill>
                <a:latin typeface="Arial"/>
              </a:rPr>
              <a:t>Webhooks </a:t>
            </a:r>
            <a:r>
              <a:rPr sz="1300" b="0">
                <a:solidFill>
                  <a:srgbClr val="C9D6EA"/>
                </a:solidFill>
                <a:latin typeface="Arial"/>
              </a:rPr>
              <a:t>make transaction status real-time and trustworthy.</a:t>
            </a:r>
          </a:p>
          <a:p>
            <a:pPr algn="l">
              <a:lnSpc>
                <a:spcPct val="105000"/>
              </a:lnSpc>
              <a:spcAft>
                <a:spcPts val="1000"/>
              </a:spcAft>
            </a:pPr>
            <a:r>
              <a:rPr sz="1300" b="1">
                <a:solidFill>
                  <a:srgbClr val="2ED58C"/>
                </a:solidFill>
                <a:latin typeface="Arial"/>
              </a:rPr>
              <a:t>▸  </a:t>
            </a:r>
            <a:r>
              <a:rPr sz="1300" b="1">
                <a:solidFill>
                  <a:srgbClr val="FFFFFF"/>
                </a:solidFill>
                <a:latin typeface="Arial"/>
              </a:rPr>
              <a:t>Pilot </a:t>
            </a:r>
            <a:r>
              <a:rPr sz="1300" b="0">
                <a:solidFill>
                  <a:srgbClr val="C9D6EA"/>
                </a:solidFill>
                <a:latin typeface="Arial"/>
              </a:rPr>
              <a:t>with a small group of Kenyan traders and their existing suppliers; expand to Tanzania and Rwanda after validation.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48640" y="457200"/>
            <a:ext cx="109728" cy="566928"/>
          </a:xfrm>
          <a:prstGeom prst="rect">
            <a:avLst/>
          </a:prstGeom>
          <a:solidFill>
            <a:srgbClr val="2ED5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402336"/>
            <a:ext cx="9601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2ED58C"/>
                </a:solidFill>
                <a:latin typeface="Arial"/>
              </a:rPr>
              <a:t>EYES OPEN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658368"/>
            <a:ext cx="100584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FFFFF"/>
                </a:solidFill>
                <a:latin typeface="Arial"/>
              </a:rPr>
              <a:t>Risks &amp; mitigations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64240" y="457200"/>
            <a:ext cx="64008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400" b="1">
                <a:solidFill>
                  <a:srgbClr val="8FA3C2"/>
                </a:solidFill>
                <a:latin typeface="Arial"/>
              </a:rPr>
              <a:t>11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6446520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>
                <a:solidFill>
                  <a:srgbClr val="8FA3C2"/>
                </a:solidFill>
                <a:latin typeface="Arial"/>
              </a:rPr>
              <a:t>PAZAONE — Borderless Kenya · Payaza × Hackhouse Nairobi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09760" y="6446520"/>
            <a:ext cx="2148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000" b="0">
                <a:solidFill>
                  <a:srgbClr val="8FA3C2"/>
                </a:solidFill>
                <a:latin typeface="Arial"/>
              </a:rPr>
              <a:t>Payaza moves the money.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2960" y="1645920"/>
            <a:ext cx="4937760" cy="777240"/>
          </a:xfrm>
          <a:prstGeom prst="roundRect">
            <a:avLst>
              <a:gd name="adj" fmla="val 6000"/>
            </a:avLst>
          </a:prstGeom>
          <a:solidFill>
            <a:srgbClr val="142E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1755648"/>
            <a:ext cx="4526280" cy="566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50" b="1">
                <a:solidFill>
                  <a:srgbClr val="FFFFFF"/>
                </a:solidFill>
                <a:latin typeface="Arial"/>
              </a:rPr>
              <a:t>FX / settlement availability differs by corridor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943600" y="1645920"/>
            <a:ext cx="5394960" cy="777240"/>
          </a:xfrm>
          <a:prstGeom prst="roundRect">
            <a:avLst>
              <a:gd name="adj" fmla="val 6000"/>
            </a:avLst>
          </a:prstGeom>
          <a:solidFill>
            <a:srgbClr val="1A3A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172200" y="1755648"/>
            <a:ext cx="4983480" cy="566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250" b="0">
                <a:solidFill>
                  <a:srgbClr val="C9D6EA"/>
                </a:solidFill>
                <a:latin typeface="Arial"/>
              </a:rPr>
              <a:t>Only expose corridors and currencies confirmed by Payaza — never fabricate rates.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779008" y="1847088"/>
            <a:ext cx="2743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>
                <a:solidFill>
                  <a:srgbClr val="2ED58C"/>
                </a:solidFill>
                <a:latin typeface="Arial"/>
              </a:rPr>
              <a:t>→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22960" y="2542032"/>
            <a:ext cx="4937760" cy="777240"/>
          </a:xfrm>
          <a:prstGeom prst="roundRect">
            <a:avLst>
              <a:gd name="adj" fmla="val 6000"/>
            </a:avLst>
          </a:prstGeom>
          <a:solidFill>
            <a:srgbClr val="142E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51560" y="2651760"/>
            <a:ext cx="4526280" cy="566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50" b="1">
                <a:solidFill>
                  <a:srgbClr val="FFFFFF"/>
                </a:solidFill>
                <a:latin typeface="Arial"/>
              </a:rPr>
              <a:t>Duplicate callbacks / retries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943600" y="2542032"/>
            <a:ext cx="5394960" cy="777240"/>
          </a:xfrm>
          <a:prstGeom prst="roundRect">
            <a:avLst>
              <a:gd name="adj" fmla="val 6000"/>
            </a:avLst>
          </a:prstGeom>
          <a:solidFill>
            <a:srgbClr val="1A3A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172200" y="2651760"/>
            <a:ext cx="4983480" cy="566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250" b="0">
                <a:solidFill>
                  <a:srgbClr val="C9D6EA"/>
                </a:solidFill>
                <a:latin typeface="Arial"/>
              </a:rPr>
              <a:t>Provider event IDs + idempotency keys on every transaction.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779008" y="2743200"/>
            <a:ext cx="2743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>
                <a:solidFill>
                  <a:srgbClr val="2ED58C"/>
                </a:solidFill>
                <a:latin typeface="Arial"/>
              </a:rPr>
              <a:t>→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22960" y="3438144"/>
            <a:ext cx="4937760" cy="777240"/>
          </a:xfrm>
          <a:prstGeom prst="roundRect">
            <a:avLst>
              <a:gd name="adj" fmla="val 6000"/>
            </a:avLst>
          </a:prstGeom>
          <a:solidFill>
            <a:srgbClr val="142E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051560" y="3547872"/>
            <a:ext cx="4526280" cy="566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50" b="1">
                <a:solidFill>
                  <a:srgbClr val="FFFFFF"/>
                </a:solidFill>
                <a:latin typeface="Arial"/>
              </a:rPr>
              <a:t>User confusion about what PazaOne is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943600" y="3438144"/>
            <a:ext cx="5394960" cy="777240"/>
          </a:xfrm>
          <a:prstGeom prst="roundRect">
            <a:avLst>
              <a:gd name="adj" fmla="val 6000"/>
            </a:avLst>
          </a:prstGeom>
          <a:solidFill>
            <a:srgbClr val="1A3A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172200" y="3547872"/>
            <a:ext cx="4983480" cy="566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250" b="0">
                <a:solidFill>
                  <a:srgbClr val="C9D6EA"/>
                </a:solidFill>
                <a:latin typeface="Arial"/>
              </a:rPr>
              <a:t>Clear messaging: a unified transaction balance abstraction — not a cryptocurrency.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779008" y="3639312"/>
            <a:ext cx="2743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>
                <a:solidFill>
                  <a:srgbClr val="2ED58C"/>
                </a:solidFill>
                <a:latin typeface="Arial"/>
              </a:rPr>
              <a:t>→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22960" y="4334256"/>
            <a:ext cx="4937760" cy="777240"/>
          </a:xfrm>
          <a:prstGeom prst="roundRect">
            <a:avLst>
              <a:gd name="adj" fmla="val 6000"/>
            </a:avLst>
          </a:prstGeom>
          <a:solidFill>
            <a:srgbClr val="142E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51560" y="4443984"/>
            <a:ext cx="4526280" cy="566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50" b="1">
                <a:solidFill>
                  <a:srgbClr val="FFFFFF"/>
                </a:solidFill>
                <a:latin typeface="Arial"/>
              </a:rPr>
              <a:t>Regulatory complexity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943600" y="4334256"/>
            <a:ext cx="5394960" cy="777240"/>
          </a:xfrm>
          <a:prstGeom prst="roundRect">
            <a:avLst>
              <a:gd name="adj" fmla="val 6000"/>
            </a:avLst>
          </a:prstGeom>
          <a:solidFill>
            <a:srgbClr val="1A3A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172200" y="4443984"/>
            <a:ext cx="4983480" cy="566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250" b="0">
                <a:solidFill>
                  <a:srgbClr val="C9D6EA"/>
                </a:solidFill>
                <a:latin typeface="Arial"/>
              </a:rPr>
              <a:t>Position the MVP as a Payaza-powered product layer operating within Payaza's supported rails and compliance requirements.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779008" y="4535424"/>
            <a:ext cx="2743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>
                <a:solidFill>
                  <a:srgbClr val="2ED58C"/>
                </a:solidFill>
                <a:latin typeface="Arial"/>
              </a:rPr>
              <a:t>→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822960" y="5230368"/>
            <a:ext cx="4937760" cy="777240"/>
          </a:xfrm>
          <a:prstGeom prst="roundRect">
            <a:avLst>
              <a:gd name="adj" fmla="val 6000"/>
            </a:avLst>
          </a:prstGeom>
          <a:solidFill>
            <a:srgbClr val="142E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1051560" y="5340096"/>
            <a:ext cx="4526280" cy="566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50" b="1">
                <a:solidFill>
                  <a:srgbClr val="FFFFFF"/>
                </a:solidFill>
                <a:latin typeface="Arial"/>
              </a:rPr>
              <a:t>Overbuilding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5943600" y="5230368"/>
            <a:ext cx="5394960" cy="777240"/>
          </a:xfrm>
          <a:prstGeom prst="roundRect">
            <a:avLst>
              <a:gd name="adj" fmla="val 6000"/>
            </a:avLst>
          </a:prstGeom>
          <a:solidFill>
            <a:srgbClr val="1A3A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172200" y="5340096"/>
            <a:ext cx="4983480" cy="566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250" b="0">
                <a:solidFill>
                  <a:srgbClr val="C9D6EA"/>
                </a:solidFill>
                <a:latin typeface="Arial"/>
              </a:rPr>
              <a:t>Demo one end-to-end corridor extremely well.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779008" y="5431536"/>
            <a:ext cx="2743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>
                <a:solidFill>
                  <a:srgbClr val="2ED58C"/>
                </a:solidFill>
                <a:latin typeface="Arial"/>
              </a:rPr>
              <a:t>→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22960" y="1325880"/>
            <a:ext cx="4572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8FA3C2"/>
                </a:solidFill>
                <a:latin typeface="Arial"/>
              </a:rPr>
              <a:t>RISK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943600" y="1325880"/>
            <a:ext cx="4572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8FA3C2"/>
                </a:solidFill>
                <a:latin typeface="Arial"/>
              </a:rPr>
              <a:t>MITIGATION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48640" y="457200"/>
            <a:ext cx="109728" cy="566928"/>
          </a:xfrm>
          <a:prstGeom prst="rect">
            <a:avLst/>
          </a:prstGeom>
          <a:solidFill>
            <a:srgbClr val="2ED5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402336"/>
            <a:ext cx="9601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2ED58C"/>
                </a:solidFill>
                <a:latin typeface="Arial"/>
              </a:rPr>
              <a:t>THE PITCH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658368"/>
            <a:ext cx="100584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FFFFF"/>
                </a:solidFill>
                <a:latin typeface="Arial"/>
              </a:rPr>
              <a:t>Two minutes, honestly told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64240" y="457200"/>
            <a:ext cx="64008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400" b="1">
                <a:solidFill>
                  <a:srgbClr val="8FA3C2"/>
                </a:solidFill>
                <a:latin typeface="Arial"/>
              </a:rPr>
              <a:t>12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6446520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>
                <a:solidFill>
                  <a:srgbClr val="8FA3C2"/>
                </a:solidFill>
                <a:latin typeface="Arial"/>
              </a:rPr>
              <a:t>PAZAONE — Borderless Kenya · Payaza × Hackhouse Nairobi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09760" y="6446520"/>
            <a:ext cx="2148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000" b="0">
                <a:solidFill>
                  <a:srgbClr val="8FA3C2"/>
                </a:solidFill>
                <a:latin typeface="Arial"/>
              </a:rPr>
              <a:t>Payaza moves the money.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1508760"/>
            <a:ext cx="16916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2ED58C"/>
                </a:solidFill>
                <a:latin typeface="Arial"/>
              </a:rPr>
              <a:t>OPENING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606040" y="1508760"/>
            <a:ext cx="8778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200" b="0">
                <a:solidFill>
                  <a:srgbClr val="C9D6EA"/>
                </a:solidFill>
                <a:latin typeface="Arial"/>
              </a:rPr>
              <a:t>“Today, money still knows where the border is. We want to make the user not care.”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22960" y="2075688"/>
            <a:ext cx="10515600" cy="9525"/>
          </a:xfrm>
          <a:prstGeom prst="rect">
            <a:avLst/>
          </a:prstGeom>
          <a:solidFill>
            <a:srgbClr val="1A3A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2960" y="2189988"/>
            <a:ext cx="16916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2ED58C"/>
                </a:solidFill>
                <a:latin typeface="Arial"/>
              </a:rPr>
              <a:t>PROBLEM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606040" y="2189988"/>
            <a:ext cx="8778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200" b="0">
                <a:solidFill>
                  <a:srgbClr val="C9D6EA"/>
                </a:solidFill>
                <a:latin typeface="Arial"/>
              </a:rPr>
              <a:t>A Kenyan trader buying from Kampala doesn't want to think about rails, FX, settlement networks and status. They want to pay their supplier and know the money arrived.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22960" y="2756916"/>
            <a:ext cx="10515600" cy="9525"/>
          </a:xfrm>
          <a:prstGeom prst="rect">
            <a:avLst/>
          </a:prstGeom>
          <a:solidFill>
            <a:srgbClr val="1A3A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2960" y="2871215"/>
            <a:ext cx="16916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2ED58C"/>
                </a:solidFill>
                <a:latin typeface="Arial"/>
              </a:rPr>
              <a:t>SOLUTION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606040" y="2871215"/>
            <a:ext cx="8778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200" b="0">
                <a:solidFill>
                  <a:srgbClr val="C9D6EA"/>
                </a:solidFill>
                <a:latin typeface="Arial"/>
              </a:rPr>
              <a:t>We propose PazaOne — one simple balance and one simple experience to top up, send, receive and pay across supported markets. Payaza handles the underlying payment and settlement infrastructure.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22960" y="3438143"/>
            <a:ext cx="10515600" cy="9525"/>
          </a:xfrm>
          <a:prstGeom prst="rect">
            <a:avLst/>
          </a:prstGeom>
          <a:solidFill>
            <a:srgbClr val="1A3A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22960" y="3552444"/>
            <a:ext cx="16916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2ED58C"/>
                </a:solidFill>
                <a:latin typeface="Arial"/>
              </a:rPr>
              <a:t>DEMO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606040" y="3552444"/>
            <a:ext cx="8778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200" b="0">
                <a:solidFill>
                  <a:srgbClr val="C9D6EA"/>
                </a:solidFill>
                <a:latin typeface="Arial"/>
              </a:rPr>
              <a:t>Fund a PazaOne account via Payaza. Select Uganda, choose the supplier, enter KES, attach the trade reference. PazaOne shows the exact UGX the supplier receives and the KES fee. Confirm — the status flows back through webhooks, and the receipt is in history.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22960" y="4119372"/>
            <a:ext cx="10515600" cy="9525"/>
          </a:xfrm>
          <a:prstGeom prst="rect">
            <a:avLst/>
          </a:prstGeom>
          <a:solidFill>
            <a:srgbClr val="1A3A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22960" y="4233672"/>
            <a:ext cx="16916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2ED58C"/>
                </a:solidFill>
                <a:latin typeface="Arial"/>
              </a:rPr>
              <a:t>WHY Payaza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606040" y="4233672"/>
            <a:ext cx="8778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200" b="0">
                <a:solidFill>
                  <a:srgbClr val="C9D6EA"/>
                </a:solidFill>
                <a:latin typeface="Arial"/>
              </a:rPr>
              <a:t>We're not building another rail. Payaza already provides acceptance, mobile money, checkout, payouts, transfers, settlement and webhooks. We build the product layer on top.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822960" y="4800600"/>
            <a:ext cx="10515600" cy="9525"/>
          </a:xfrm>
          <a:prstGeom prst="rect">
            <a:avLst/>
          </a:prstGeom>
          <a:solidFill>
            <a:srgbClr val="1A3A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22960" y="4914900"/>
            <a:ext cx="16916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2ED58C"/>
                </a:solidFill>
                <a:latin typeface="Arial"/>
              </a:rPr>
              <a:t>EXPANSION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606040" y="4914900"/>
            <a:ext cx="8778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200" b="0">
                <a:solidFill>
                  <a:srgbClr val="C9D6EA"/>
                </a:solidFill>
                <a:latin typeface="Arial"/>
              </a:rPr>
              <a:t>Start Nairobi → Kampala. The same architecture extends to Tanzania and Rwanda — then exporters, merchants and other cross-border users.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822960" y="5481828"/>
            <a:ext cx="10515600" cy="9525"/>
          </a:xfrm>
          <a:prstGeom prst="rect">
            <a:avLst/>
          </a:prstGeom>
          <a:solidFill>
            <a:srgbClr val="1A3A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22960" y="5596127"/>
            <a:ext cx="16916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F5B941"/>
                </a:solidFill>
                <a:latin typeface="Arial"/>
              </a:rPr>
              <a:t>CLOSE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606040" y="5596127"/>
            <a:ext cx="8778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200" b="0">
                <a:solidFill>
                  <a:srgbClr val="C9D6EA"/>
                </a:solidFill>
                <a:latin typeface="Arial"/>
              </a:rPr>
              <a:t>PazaOne isn't another currency. It removes currency and payment complexity from the user's experience.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656832"/>
            <a:ext cx="12191695" cy="201168"/>
          </a:xfrm>
          <a:prstGeom prst="rect">
            <a:avLst/>
          </a:prstGeom>
          <a:solidFill>
            <a:srgbClr val="2ED5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777240"/>
            <a:ext cx="10515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>
                <a:solidFill>
                  <a:srgbClr val="F5B941"/>
                </a:solidFill>
                <a:latin typeface="Arial"/>
              </a:rPr>
              <a:t>ONE-SENTENCE SUBMISSION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18872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000" b="0">
                <a:solidFill>
                  <a:srgbClr val="FFFFFF"/>
                </a:solidFill>
                <a:latin typeface="Arial"/>
              </a:rPr>
              <a:t>PazaOne is a Payaza-powered unified transaction layer that lets East African traders top up, pay and settle cross-border transactions through one simple balance and experience — starting with Nairobi → Kampala.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2651760"/>
            <a:ext cx="10515600" cy="1234440"/>
          </a:xfrm>
          <a:prstGeom prst="roundRect">
            <a:avLst>
              <a:gd name="adj" fmla="val 6000"/>
            </a:avLst>
          </a:prstGeom>
          <a:solidFill>
            <a:srgbClr val="142E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97280" y="2834640"/>
            <a:ext cx="1005840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1">
                <a:solidFill>
                  <a:srgbClr val="2ED58C"/>
                </a:solidFill>
                <a:latin typeface="Arial"/>
              </a:rPr>
              <a:t>BUILD PRIORITIES   </a:t>
            </a:r>
            <a:r>
              <a:rPr sz="1400" b="0">
                <a:solidFill>
                  <a:srgbClr val="C9D6EA"/>
                </a:solidFill>
                <a:latin typeface="Arial"/>
              </a:rPr>
              <a:t>1. Real Payaza integration   2. One complete transaction   3. Excellent UX   4. Clear trade use case   5. Corridor expansion — only after the core flow works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4434840"/>
            <a:ext cx="1051560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3400" b="1">
                <a:solidFill>
                  <a:srgbClr val="FFFFFF"/>
                </a:solidFill>
                <a:latin typeface="Arial"/>
              </a:rPr>
              <a:t>Payaza moves the money. </a:t>
            </a:r>
            <a:r>
              <a:rPr sz="3400" b="1">
                <a:solidFill>
                  <a:srgbClr val="2ED58C"/>
                </a:solidFill>
                <a:latin typeface="Arial"/>
              </a:rPr>
              <a:t>PazaOne makes the border disappear.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557784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0">
                <a:solidFill>
                  <a:srgbClr val="8FA3C2"/>
                </a:solidFill>
                <a:latin typeface="Arial"/>
              </a:rPr>
              <a:t>Thank you — Deborah Mutuku · Lucy Oswo · Amos Omwando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